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14"/>
  </p:notesMasterIdLst>
  <p:sldIdLst>
    <p:sldId id="257" r:id="rId6"/>
    <p:sldId id="1589" r:id="rId7"/>
    <p:sldId id="1586" r:id="rId8"/>
    <p:sldId id="1590" r:id="rId9"/>
    <p:sldId id="1592" r:id="rId10"/>
    <p:sldId id="1588" r:id="rId11"/>
    <p:sldId id="1596" r:id="rId12"/>
    <p:sldId id="1595" r:id="rId1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EFP" initials="BA"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9900"/>
    <a:srgbClr val="006600"/>
    <a:srgbClr val="000000"/>
    <a:srgbClr val="CCFF33"/>
    <a:srgbClr val="CCCC00"/>
    <a:srgbClr val="99FF99"/>
    <a:srgbClr val="CCFFCC"/>
    <a:srgbClr val="CC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06799F8-075E-4A3A-A7F6-7FBC6576F1A4}" styleName="Estilo com Tema 2 - Destaqu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83431" autoAdjust="0"/>
  </p:normalViewPr>
  <p:slideViewPr>
    <p:cSldViewPr snapToGrid="0">
      <p:cViewPr varScale="1">
        <p:scale>
          <a:sx n="114" d="100"/>
          <a:sy n="114" d="100"/>
        </p:scale>
        <p:origin x="66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6091D-12EF-44F0-A8B2-63BAF9A8F944}" type="datetimeFigureOut">
              <a:rPr lang="pt-PT" smtClean="0"/>
              <a:t>14/09/2023</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1E05E-5025-495D-B75D-98549293DFC5}" type="slidenum">
              <a:rPr lang="pt-PT" smtClean="0"/>
              <a:t>‹Nº›</a:t>
            </a:fld>
            <a:endParaRPr lang="pt-PT"/>
          </a:p>
        </p:txBody>
      </p:sp>
    </p:spTree>
    <p:extLst>
      <p:ext uri="{BB962C8B-B14F-4D97-AF65-F5344CB8AC3E}">
        <p14:creationId xmlns:p14="http://schemas.microsoft.com/office/powerpoint/2010/main" val="70581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1</a:t>
            </a:fld>
            <a:endParaRPr lang="pt-PT"/>
          </a:p>
        </p:txBody>
      </p:sp>
    </p:spTree>
    <p:extLst>
      <p:ext uri="{BB962C8B-B14F-4D97-AF65-F5344CB8AC3E}">
        <p14:creationId xmlns:p14="http://schemas.microsoft.com/office/powerpoint/2010/main" val="385742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2</a:t>
            </a:fld>
            <a:endParaRPr lang="pt-PT"/>
          </a:p>
        </p:txBody>
      </p:sp>
    </p:spTree>
    <p:extLst>
      <p:ext uri="{BB962C8B-B14F-4D97-AF65-F5344CB8AC3E}">
        <p14:creationId xmlns:p14="http://schemas.microsoft.com/office/powerpoint/2010/main" val="428965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3</a:t>
            </a:fld>
            <a:endParaRPr lang="pt-PT"/>
          </a:p>
        </p:txBody>
      </p:sp>
    </p:spTree>
    <p:extLst>
      <p:ext uri="{BB962C8B-B14F-4D97-AF65-F5344CB8AC3E}">
        <p14:creationId xmlns:p14="http://schemas.microsoft.com/office/powerpoint/2010/main" val="325986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4</a:t>
            </a:fld>
            <a:endParaRPr lang="pt-PT"/>
          </a:p>
        </p:txBody>
      </p:sp>
    </p:spTree>
    <p:extLst>
      <p:ext uri="{BB962C8B-B14F-4D97-AF65-F5344CB8AC3E}">
        <p14:creationId xmlns:p14="http://schemas.microsoft.com/office/powerpoint/2010/main" val="93114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5</a:t>
            </a:fld>
            <a:endParaRPr lang="pt-PT"/>
          </a:p>
        </p:txBody>
      </p:sp>
    </p:spTree>
    <p:extLst>
      <p:ext uri="{BB962C8B-B14F-4D97-AF65-F5344CB8AC3E}">
        <p14:creationId xmlns:p14="http://schemas.microsoft.com/office/powerpoint/2010/main" val="911640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6</a:t>
            </a:fld>
            <a:endParaRPr lang="pt-PT"/>
          </a:p>
        </p:txBody>
      </p:sp>
    </p:spTree>
    <p:extLst>
      <p:ext uri="{BB962C8B-B14F-4D97-AF65-F5344CB8AC3E}">
        <p14:creationId xmlns:p14="http://schemas.microsoft.com/office/powerpoint/2010/main" val="310586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7</a:t>
            </a:fld>
            <a:endParaRPr lang="pt-PT"/>
          </a:p>
        </p:txBody>
      </p:sp>
    </p:spTree>
    <p:extLst>
      <p:ext uri="{BB962C8B-B14F-4D97-AF65-F5344CB8AC3E}">
        <p14:creationId xmlns:p14="http://schemas.microsoft.com/office/powerpoint/2010/main" val="311048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77E1E05E-5025-495D-B75D-98549293DFC5}" type="slidenum">
              <a:rPr lang="pt-PT" smtClean="0"/>
              <a:t>8</a:t>
            </a:fld>
            <a:endParaRPr lang="pt-PT"/>
          </a:p>
        </p:txBody>
      </p:sp>
    </p:spTree>
    <p:extLst>
      <p:ext uri="{BB962C8B-B14F-4D97-AF65-F5344CB8AC3E}">
        <p14:creationId xmlns:p14="http://schemas.microsoft.com/office/powerpoint/2010/main" val="74079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PT"/>
              <a:t>Clique para editar o estilo</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a:extLst>
              <a:ext uri="{FF2B5EF4-FFF2-40B4-BE49-F238E27FC236}">
                <a16:creationId xmlns:a16="http://schemas.microsoft.com/office/drawing/2014/main" id="{981A4B41-572D-4191-A725-6C7F9500BCE5}"/>
              </a:ext>
            </a:extLst>
          </p:cNvPr>
          <p:cNvSpPr>
            <a:spLocks noGrp="1"/>
          </p:cNvSpPr>
          <p:nvPr>
            <p:ph type="dt" sz="half" idx="10"/>
          </p:nvPr>
        </p:nvSpPr>
        <p:spPr/>
        <p:txBody>
          <a:bodyPr/>
          <a:lstStyle>
            <a:lvl1pPr>
              <a:defRPr/>
            </a:lvl1pPr>
          </a:lstStyle>
          <a:p>
            <a:pPr>
              <a:defRPr/>
            </a:pPr>
            <a:endParaRPr lang="pt-PT"/>
          </a:p>
        </p:txBody>
      </p:sp>
      <p:sp>
        <p:nvSpPr>
          <p:cNvPr id="5" name="Marcador de Posição do Rodapé 4">
            <a:extLst>
              <a:ext uri="{FF2B5EF4-FFF2-40B4-BE49-F238E27FC236}">
                <a16:creationId xmlns:a16="http://schemas.microsoft.com/office/drawing/2014/main" id="{E7D38DD6-7D88-42BB-AE55-345B932C03B9}"/>
              </a:ext>
            </a:extLst>
          </p:cNvPr>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5FA9C526-BBFD-4C5B-82BF-4F6F37AA5658}"/>
              </a:ext>
            </a:extLst>
          </p:cNvPr>
          <p:cNvSpPr>
            <a:spLocks noGrp="1"/>
          </p:cNvSpPr>
          <p:nvPr>
            <p:ph type="sldNum" sz="quarter" idx="12"/>
          </p:nvPr>
        </p:nvSpPr>
        <p:spPr/>
        <p:txBody>
          <a:bodyPr/>
          <a:lstStyle>
            <a:lvl1pPr>
              <a:defRPr/>
            </a:lvl1pPr>
          </a:lstStyle>
          <a:p>
            <a:fld id="{C7E2F09B-88EE-4900-B8F2-19A9D07D1570}" type="slidenum">
              <a:rPr lang="pt-PT" altLang="pt-PT"/>
              <a:pPr/>
              <a:t>‹Nº›</a:t>
            </a:fld>
            <a:endParaRPr lang="pt-PT" altLang="pt-PT"/>
          </a:p>
        </p:txBody>
      </p:sp>
    </p:spTree>
    <p:extLst>
      <p:ext uri="{BB962C8B-B14F-4D97-AF65-F5344CB8AC3E}">
        <p14:creationId xmlns:p14="http://schemas.microsoft.com/office/powerpoint/2010/main" val="412328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489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a:extLst>
              <a:ext uri="{FF2B5EF4-FFF2-40B4-BE49-F238E27FC236}">
                <a16:creationId xmlns:a16="http://schemas.microsoft.com/office/drawing/2014/main" id="{63B13910-A032-4C17-A3C4-42FB87BAE74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a:t>Clique para editar o estilo</a:t>
            </a:r>
          </a:p>
        </p:txBody>
      </p:sp>
      <p:sp>
        <p:nvSpPr>
          <p:cNvPr id="1027" name="Marcador de Posição do Texto 2">
            <a:extLst>
              <a:ext uri="{FF2B5EF4-FFF2-40B4-BE49-F238E27FC236}">
                <a16:creationId xmlns:a16="http://schemas.microsoft.com/office/drawing/2014/main" id="{FEC9CBF4-4543-4C97-8A6D-D3749151C01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a:t>Clique para editar os estilos</a:t>
            </a:r>
          </a:p>
          <a:p>
            <a:pPr lvl="1"/>
            <a:r>
              <a:rPr lang="pt-PT" altLang="pt-PT"/>
              <a:t>Segundo nível</a:t>
            </a:r>
          </a:p>
          <a:p>
            <a:pPr lvl="2"/>
            <a:r>
              <a:rPr lang="pt-PT" altLang="pt-PT"/>
              <a:t>Terceiro nível</a:t>
            </a:r>
          </a:p>
          <a:p>
            <a:pPr lvl="3"/>
            <a:r>
              <a:rPr lang="pt-PT" altLang="pt-PT"/>
              <a:t>Quarto nível</a:t>
            </a:r>
          </a:p>
          <a:p>
            <a:pPr lvl="4"/>
            <a:r>
              <a:rPr lang="pt-PT" altLang="pt-PT"/>
              <a:t>Quinto nível</a:t>
            </a:r>
          </a:p>
        </p:txBody>
      </p:sp>
      <p:sp>
        <p:nvSpPr>
          <p:cNvPr id="4" name="Marcador de Posição da Data 3">
            <a:extLst>
              <a:ext uri="{FF2B5EF4-FFF2-40B4-BE49-F238E27FC236}">
                <a16:creationId xmlns:a16="http://schemas.microsoft.com/office/drawing/2014/main" id="{A058A6F3-F635-455D-AF33-0CD70FF2B03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48" charset="-128"/>
              </a:defRPr>
            </a:lvl1pPr>
          </a:lstStyle>
          <a:p>
            <a:pPr>
              <a:defRPr/>
            </a:pPr>
            <a:endParaRPr lang="pt-PT"/>
          </a:p>
        </p:txBody>
      </p:sp>
      <p:sp>
        <p:nvSpPr>
          <p:cNvPr id="5" name="Marcador de Posição do Rodapé 4">
            <a:extLst>
              <a:ext uri="{FF2B5EF4-FFF2-40B4-BE49-F238E27FC236}">
                <a16:creationId xmlns:a16="http://schemas.microsoft.com/office/drawing/2014/main" id="{A1ECC733-D417-490D-A199-6AAD68A5EEC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48" charset="-128"/>
              </a:defRPr>
            </a:lvl1pPr>
          </a:lstStyle>
          <a:p>
            <a:pPr>
              <a:defRPr/>
            </a:pPr>
            <a:endParaRPr lang="pt-PT"/>
          </a:p>
        </p:txBody>
      </p:sp>
      <p:sp>
        <p:nvSpPr>
          <p:cNvPr id="6" name="Marcador de Posição do Número do Diapositivo 5">
            <a:extLst>
              <a:ext uri="{FF2B5EF4-FFF2-40B4-BE49-F238E27FC236}">
                <a16:creationId xmlns:a16="http://schemas.microsoft.com/office/drawing/2014/main" id="{F1EC3C08-5EC6-44B6-8634-2263B9504F6F}"/>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0A903EB-B9C1-4D0E-94D2-E924072E81E7}" type="slidenum">
              <a:rPr lang="pt-PT" altLang="pt-PT"/>
              <a:pPr/>
              <a:t>‹Nº›</a:t>
            </a:fld>
            <a:endParaRPr lang="pt-PT" altLang="pt-PT"/>
          </a:p>
        </p:txBody>
      </p:sp>
      <p:pic>
        <p:nvPicPr>
          <p:cNvPr id="1031" name="Picture 2" descr="slide_de_apresentacao">
            <a:extLst>
              <a:ext uri="{FF2B5EF4-FFF2-40B4-BE49-F238E27FC236}">
                <a16:creationId xmlns:a16="http://schemas.microsoft.com/office/drawing/2014/main" id="{8FEDBF3C-FD1D-4E2A-874A-771E459915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24016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slide_de_conteudo">
            <a:extLst>
              <a:ext uri="{FF2B5EF4-FFF2-40B4-BE49-F238E27FC236}">
                <a16:creationId xmlns:a16="http://schemas.microsoft.com/office/drawing/2014/main" id="{CC29BFB9-D668-4F2F-9FFB-12303F221B0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a:extLst>
              <a:ext uri="{FF2B5EF4-FFF2-40B4-BE49-F238E27FC236}">
                <a16:creationId xmlns:a16="http://schemas.microsoft.com/office/drawing/2014/main" id="{1FBCFA47-553D-4BE3-A406-D86A4E537652}"/>
              </a:ext>
            </a:extLst>
          </p:cNvPr>
          <p:cNvSpPr>
            <a:spLocks noGrp="1" noChangeArrowheads="1"/>
          </p:cNvSpPr>
          <p:nvPr>
            <p:ph type="sldNum" sz="quarter" idx="4"/>
          </p:nvPr>
        </p:nvSpPr>
        <p:spPr bwMode="auto">
          <a:xfrm>
            <a:off x="8839200" y="6448425"/>
            <a:ext cx="2540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atin typeface="Conduit ITC Light" pitchFamily="-48" charset="0"/>
              </a:defRPr>
            </a:lvl1pPr>
          </a:lstStyle>
          <a:p>
            <a:fld id="{ABC39146-A42A-41F1-9698-E540D8965143}" type="slidenum">
              <a:rPr lang="en-US" altLang="pt-PT"/>
              <a:pPr/>
              <a:t>‹Nº›</a:t>
            </a:fld>
            <a:endParaRPr lang="en-US" altLang="pt-PT"/>
          </a:p>
        </p:txBody>
      </p:sp>
    </p:spTree>
    <p:extLst>
      <p:ext uri="{BB962C8B-B14F-4D97-AF65-F5344CB8AC3E}">
        <p14:creationId xmlns:p14="http://schemas.microsoft.com/office/powerpoint/2010/main" val="1413648863"/>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8" charset="-128"/>
        </a:defRPr>
      </a:lvl2pPr>
      <a:lvl3pPr algn="ctr" rtl="0" eaLnBrk="0" fontAlgn="base" hangingPunct="0">
        <a:spcBef>
          <a:spcPct val="0"/>
        </a:spcBef>
        <a:spcAft>
          <a:spcPct val="0"/>
        </a:spcAft>
        <a:defRPr sz="4400">
          <a:solidFill>
            <a:schemeClr val="tx2"/>
          </a:solidFill>
          <a:latin typeface="Arial" charset="0"/>
          <a:ea typeface="ＭＳ Ｐゴシック" pitchFamily="-48" charset="-128"/>
        </a:defRPr>
      </a:lvl3pPr>
      <a:lvl4pPr algn="ctr" rtl="0" eaLnBrk="0" fontAlgn="base" hangingPunct="0">
        <a:spcBef>
          <a:spcPct val="0"/>
        </a:spcBef>
        <a:spcAft>
          <a:spcPct val="0"/>
        </a:spcAft>
        <a:defRPr sz="4400">
          <a:solidFill>
            <a:schemeClr val="tx2"/>
          </a:solidFill>
          <a:latin typeface="Arial" charset="0"/>
          <a:ea typeface="ＭＳ Ｐゴシック" pitchFamily="-48" charset="-128"/>
        </a:defRPr>
      </a:lvl4pPr>
      <a:lvl5pPr algn="ctr" rtl="0" eaLnBrk="0" fontAlgn="base" hangingPunct="0">
        <a:spcBef>
          <a:spcPct val="0"/>
        </a:spcBef>
        <a:spcAft>
          <a:spcPct val="0"/>
        </a:spcAft>
        <a:defRPr sz="4400">
          <a:solidFill>
            <a:schemeClr val="tx2"/>
          </a:solidFill>
          <a:latin typeface="Arial" charset="0"/>
          <a:ea typeface="ＭＳ Ｐゴシック" pitchFamily="-48" charset="-128"/>
        </a:defRPr>
      </a:lvl5pPr>
      <a:lvl6pPr marL="457200" algn="ctr" rtl="0" fontAlgn="base">
        <a:spcBef>
          <a:spcPct val="0"/>
        </a:spcBef>
        <a:spcAft>
          <a:spcPct val="0"/>
        </a:spcAft>
        <a:defRPr sz="4400">
          <a:solidFill>
            <a:schemeClr val="tx2"/>
          </a:solidFill>
          <a:latin typeface="Arial" charset="0"/>
          <a:ea typeface="ＭＳ Ｐゴシック" pitchFamily="-48" charset="-128"/>
        </a:defRPr>
      </a:lvl6pPr>
      <a:lvl7pPr marL="914400" algn="ctr" rtl="0" fontAlgn="base">
        <a:spcBef>
          <a:spcPct val="0"/>
        </a:spcBef>
        <a:spcAft>
          <a:spcPct val="0"/>
        </a:spcAft>
        <a:defRPr sz="4400">
          <a:solidFill>
            <a:schemeClr val="tx2"/>
          </a:solidFill>
          <a:latin typeface="Arial" charset="0"/>
          <a:ea typeface="ＭＳ Ｐゴシック" pitchFamily="-48" charset="-128"/>
        </a:defRPr>
      </a:lvl7pPr>
      <a:lvl8pPr marL="1371600" algn="ctr" rtl="0" fontAlgn="base">
        <a:spcBef>
          <a:spcPct val="0"/>
        </a:spcBef>
        <a:spcAft>
          <a:spcPct val="0"/>
        </a:spcAft>
        <a:defRPr sz="4400">
          <a:solidFill>
            <a:schemeClr val="tx2"/>
          </a:solidFill>
          <a:latin typeface="Arial" charset="0"/>
          <a:ea typeface="ＭＳ Ｐゴシック" pitchFamily="-48" charset="-128"/>
        </a:defRPr>
      </a:lvl8pPr>
      <a:lvl9pPr marL="1828800" algn="ctr" rtl="0" fontAlgn="base">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stream.mux.com/02OYH0200LlMMQ8OWGrxBB4jV7B4jOsj1gA/high.mp4"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hyperlink" Target="https://eur02.safelinks.protection.outlook.com/?url=https://urldefense.com/v3/__https:/youtu.be/SqU92HeidFw__;!!DOxrgLBm!CkpQDb5TehF_6XdmUND6DkPqW5sspEs5-vo_rch3FIJKqZ8noPnCT11LLgVgqmlPUXURuyTzLkLcMcSREgGKBIXR5pRgVhO_b402tRZe$&amp;data=05|01|maria.p.silva@iefp.pt|3f946050f69f457a488908db4b0e5111|f23ec5e06e964a52bf04db829769f65f|0|0|638186297094553227|Unknown|TWFpbGZsb3d8eyJWIjoiMC4wLjAwMDAiLCJQIjoiV2luMzIiLCJBTiI6Ik1haWwiLCJXVCI6Mn0%3D|3000|||&amp;sdata=rB%2BSwYi5opjv1k7dAWowc2Zxzd2LLU9eFXK69t7ZCww%3D&amp;reserved=0" TargetMode="External"/><Relationship Id="rId3" Type="http://schemas.openxmlformats.org/officeDocument/2006/relationships/image" Target="../media/image19.png"/><Relationship Id="rId7" Type="http://schemas.openxmlformats.org/officeDocument/2006/relationships/hyperlink" Target="https://www.youtube.com/watch?v=ffcex1-Avk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YCF5OBCNoMo" TargetMode="Externa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9729362-FA75-BF15-19B5-7FC7DE802BB2}"/>
              </a:ext>
            </a:extLst>
          </p:cNvPr>
          <p:cNvSpPr txBox="1"/>
          <p:nvPr/>
        </p:nvSpPr>
        <p:spPr>
          <a:xfrm>
            <a:off x="674574" y="1176279"/>
            <a:ext cx="11433606" cy="2092881"/>
          </a:xfrm>
          <a:prstGeom prst="rect">
            <a:avLst/>
          </a:prstGeom>
          <a:noFill/>
        </p:spPr>
        <p:txBody>
          <a:bodyPr wrap="square">
            <a:spAutoFit/>
          </a:bodyPr>
          <a:lstStyle/>
          <a:p>
            <a:pPr marL="2063750" indent="-2063750"/>
            <a:r>
              <a:rPr lang="pt-PT" sz="2400" b="1" u="none" strike="noStrike" baseline="0" dirty="0">
                <a:solidFill>
                  <a:schemeClr val="bg1"/>
                </a:solidFill>
                <a:latin typeface="Arial" panose="020B0604020202020204" pitchFamily="34" charset="0"/>
                <a:cs typeface="Arial" panose="020B0604020202020204" pitchFamily="34" charset="0"/>
              </a:rPr>
              <a:t>Conferencia</a:t>
            </a:r>
            <a:r>
              <a:rPr lang="pt-PT" sz="2400" dirty="0">
                <a:solidFill>
                  <a:schemeClr val="bg1"/>
                </a:solidFill>
                <a:latin typeface="Arial" panose="020B0604020202020204" pitchFamily="34" charset="0"/>
                <a:cs typeface="Arial" panose="020B0604020202020204" pitchFamily="34" charset="0"/>
              </a:rPr>
              <a:t> </a:t>
            </a:r>
          </a:p>
          <a:p>
            <a:pPr marL="2063750" indent="-2063750"/>
            <a:endParaRPr lang="pt-PT" sz="2400" dirty="0">
              <a:solidFill>
                <a:schemeClr val="accent3">
                  <a:lumMod val="20000"/>
                  <a:lumOff val="80000"/>
                </a:schemeClr>
              </a:solidFill>
              <a:latin typeface="Arial" panose="020B0604020202020204" pitchFamily="34" charset="0"/>
              <a:cs typeface="Arial" panose="020B0604020202020204" pitchFamily="34" charset="0"/>
            </a:endParaRPr>
          </a:p>
          <a:p>
            <a:pPr marL="2063750" indent="-2063750"/>
            <a:endParaRPr lang="pt-PT" sz="2400" b="1" dirty="0">
              <a:solidFill>
                <a:schemeClr val="accent3">
                  <a:lumMod val="20000"/>
                  <a:lumOff val="80000"/>
                </a:schemeClr>
              </a:solidFill>
              <a:latin typeface="Arial" panose="020B0604020202020204" pitchFamily="34" charset="0"/>
              <a:ea typeface="Calibri" panose="020F0502020204030204" pitchFamily="34" charset="0"/>
              <a:cs typeface="Arial" panose="020B0604020202020204" pitchFamily="34" charset="0"/>
            </a:endParaRPr>
          </a:p>
          <a:p>
            <a:pPr marL="2063750" indent="-2063750"/>
            <a:r>
              <a:rPr lang="pt-PT" sz="2200" b="1" dirty="0">
                <a:solidFill>
                  <a:schemeClr val="bg1"/>
                </a:solidFill>
                <a:latin typeface="Arial" panose="020B0604020202020204" pitchFamily="34" charset="0"/>
                <a:ea typeface="Calibri" panose="020F0502020204030204" pitchFamily="34" charset="0"/>
                <a:cs typeface="Arial" panose="020B0604020202020204" pitchFamily="34" charset="0"/>
              </a:rPr>
              <a:t>Año Europeo de las Competencias y de las Políticas Activas del Mercado de Trabajo</a:t>
            </a:r>
            <a:endParaRPr lang="pt-PT" sz="2200" b="1" u="none" strike="noStrike" baseline="0" dirty="0">
              <a:solidFill>
                <a:schemeClr val="bg1"/>
              </a:solidFill>
              <a:latin typeface="Arial" panose="020B0604020202020204" pitchFamily="34" charset="0"/>
              <a:cs typeface="Arial" panose="020B0604020202020204" pitchFamily="34" charset="0"/>
            </a:endParaRPr>
          </a:p>
          <a:p>
            <a:endParaRPr lang="pt-PT" b="1" dirty="0">
              <a:solidFill>
                <a:schemeClr val="bg1"/>
              </a:solidFill>
              <a:latin typeface="Arial" panose="020B0604020202020204" pitchFamily="34" charset="0"/>
              <a:cs typeface="Arial" panose="020B0604020202020204" pitchFamily="34" charset="0"/>
            </a:endParaRPr>
          </a:p>
          <a:p>
            <a:endParaRPr lang="pt-PT" b="1" dirty="0">
              <a:solidFill>
                <a:schemeClr val="bg1"/>
              </a:solidFill>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F8C6D201-C0D6-D443-68FD-A73C6F238F38}"/>
              </a:ext>
            </a:extLst>
          </p:cNvPr>
          <p:cNvSpPr txBox="1"/>
          <p:nvPr/>
        </p:nvSpPr>
        <p:spPr>
          <a:xfrm>
            <a:off x="4598125" y="4536996"/>
            <a:ext cx="5917811" cy="369332"/>
          </a:xfrm>
          <a:prstGeom prst="rect">
            <a:avLst/>
          </a:prstGeom>
          <a:noFill/>
        </p:spPr>
        <p:txBody>
          <a:bodyPr wrap="square">
            <a:spAutoFit/>
          </a:bodyPr>
          <a:lstStyle/>
          <a:p>
            <a:pPr algn="r"/>
            <a:r>
              <a:rPr lang="pt-PT" b="1" i="1" u="none" strike="noStrike" baseline="0" dirty="0">
                <a:solidFill>
                  <a:schemeClr val="bg2"/>
                </a:solidFill>
                <a:latin typeface="Arial" panose="020B0604020202020204" pitchFamily="34" charset="0"/>
                <a:cs typeface="Arial" panose="020B0604020202020204" pitchFamily="34" charset="0"/>
              </a:rPr>
              <a:t>Barcelona, 19 y 20 de octubre de 2023</a:t>
            </a:r>
            <a:endParaRPr lang="pt-PT" b="1" i="1" dirty="0">
              <a:solidFill>
                <a:schemeClr val="bg2"/>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CBB2E4A2-58B1-67EC-BA16-DF7C6D60E22C}"/>
              </a:ext>
            </a:extLst>
          </p:cNvPr>
          <p:cNvSpPr txBox="1"/>
          <p:nvPr/>
        </p:nvSpPr>
        <p:spPr>
          <a:xfrm>
            <a:off x="433559" y="379309"/>
            <a:ext cx="8869061" cy="461665"/>
          </a:xfrm>
          <a:prstGeom prst="rect">
            <a:avLst/>
          </a:prstGeom>
          <a:noFill/>
        </p:spPr>
        <p:txBody>
          <a:bodyPr wrap="square">
            <a:spAutoFit/>
          </a:bodyPr>
          <a:lstStyle/>
          <a:p>
            <a:r>
              <a:rPr lang="pt-PT" sz="2400" b="1" i="0" u="none" strike="noStrike" baseline="0" dirty="0">
                <a:solidFill>
                  <a:srgbClr val="009900"/>
                </a:solidFill>
              </a:rPr>
              <a:t>Programa PRO_MOV| Cursos de </a:t>
            </a:r>
            <a:r>
              <a:rPr lang="pt-PT" sz="2400" b="1" dirty="0">
                <a:solidFill>
                  <a:srgbClr val="009900"/>
                </a:solidFill>
              </a:rPr>
              <a:t>reciclaje profesional</a:t>
            </a:r>
            <a:endParaRPr lang="pt-PT" sz="2400" b="1" i="0" u="none" strike="noStrike" baseline="0" dirty="0">
              <a:solidFill>
                <a:srgbClr val="009900"/>
              </a:solidFill>
            </a:endParaRPr>
          </a:p>
        </p:txBody>
      </p:sp>
      <p:pic>
        <p:nvPicPr>
          <p:cNvPr id="13" name="Imagem 12">
            <a:extLst>
              <a:ext uri="{FF2B5EF4-FFF2-40B4-BE49-F238E27FC236}">
                <a16:creationId xmlns:a16="http://schemas.microsoft.com/office/drawing/2014/main" id="{0E848997-EF18-56AF-0B63-4BA44B7BE320}"/>
              </a:ext>
            </a:extLst>
          </p:cNvPr>
          <p:cNvPicPr>
            <a:picLocks noChangeAspect="1"/>
          </p:cNvPicPr>
          <p:nvPr/>
        </p:nvPicPr>
        <p:blipFill rotWithShape="1">
          <a:blip r:embed="rId3"/>
          <a:srcRect l="1147" t="2610"/>
          <a:stretch/>
        </p:blipFill>
        <p:spPr>
          <a:xfrm>
            <a:off x="0" y="1087309"/>
            <a:ext cx="5004962" cy="5121855"/>
          </a:xfrm>
          <a:prstGeom prst="rect">
            <a:avLst/>
          </a:prstGeom>
        </p:spPr>
      </p:pic>
      <p:graphicFrame>
        <p:nvGraphicFramePr>
          <p:cNvPr id="25" name="Tabela 22">
            <a:extLst>
              <a:ext uri="{FF2B5EF4-FFF2-40B4-BE49-F238E27FC236}">
                <a16:creationId xmlns:a16="http://schemas.microsoft.com/office/drawing/2014/main" id="{0B44E9F8-7363-8FCF-4FAD-5F4E37363185}"/>
              </a:ext>
            </a:extLst>
          </p:cNvPr>
          <p:cNvGraphicFramePr>
            <a:graphicFrameLocks noGrp="1"/>
          </p:cNvGraphicFramePr>
          <p:nvPr>
            <p:extLst>
              <p:ext uri="{D42A27DB-BD31-4B8C-83A1-F6EECF244321}">
                <p14:modId xmlns:p14="http://schemas.microsoft.com/office/powerpoint/2010/main" val="3228127887"/>
              </p:ext>
            </p:extLst>
          </p:nvPr>
        </p:nvGraphicFramePr>
        <p:xfrm>
          <a:off x="6735163" y="3766559"/>
          <a:ext cx="3133514" cy="2200189"/>
        </p:xfrm>
        <a:graphic>
          <a:graphicData uri="http://schemas.openxmlformats.org/drawingml/2006/table">
            <a:tbl>
              <a:tblPr firstRow="1" bandRow="1">
                <a:tableStyleId>{306799F8-075E-4A3A-A7F6-7FBC6576F1A4}</a:tableStyleId>
              </a:tblPr>
              <a:tblGrid>
                <a:gridCol w="1867817">
                  <a:extLst>
                    <a:ext uri="{9D8B030D-6E8A-4147-A177-3AD203B41FA5}">
                      <a16:colId xmlns:a16="http://schemas.microsoft.com/office/drawing/2014/main" val="1065229255"/>
                    </a:ext>
                  </a:extLst>
                </a:gridCol>
                <a:gridCol w="1265697">
                  <a:extLst>
                    <a:ext uri="{9D8B030D-6E8A-4147-A177-3AD203B41FA5}">
                      <a16:colId xmlns:a16="http://schemas.microsoft.com/office/drawing/2014/main" val="969675982"/>
                    </a:ext>
                  </a:extLst>
                </a:gridCol>
              </a:tblGrid>
              <a:tr h="235573">
                <a:tc gridSpan="2">
                  <a:txBody>
                    <a:bodyPr/>
                    <a:lstStyle/>
                    <a:p>
                      <a:pPr algn="ctr"/>
                      <a:r>
                        <a:rPr lang="pt-PT" sz="1200" dirty="0">
                          <a:solidFill>
                            <a:schemeClr val="bg2">
                              <a:lumMod val="75000"/>
                            </a:schemeClr>
                          </a:solidFill>
                        </a:rPr>
                        <a:t>7 laboratorios</a:t>
                      </a:r>
                      <a:endParaRPr lang="en-US" sz="1200" dirty="0">
                        <a:solidFill>
                          <a:schemeClr val="bg2">
                            <a:lumMod val="75000"/>
                          </a:schemeClr>
                        </a:solidFill>
                      </a:endParaRPr>
                    </a:p>
                  </a:txBody>
                  <a:tcPr/>
                </a:tc>
                <a:tc hMerge="1">
                  <a:txBody>
                    <a:bodyPr/>
                    <a:lstStyle/>
                    <a:p>
                      <a:endParaRPr lang="en-US" dirty="0"/>
                    </a:p>
                  </a:txBody>
                  <a:tcPr/>
                </a:tc>
                <a:extLst>
                  <a:ext uri="{0D108BD9-81ED-4DB2-BD59-A6C34878D82A}">
                    <a16:rowId xmlns:a16="http://schemas.microsoft.com/office/drawing/2014/main" val="695997658"/>
                  </a:ext>
                </a:extLst>
              </a:tr>
              <a:tr h="235573">
                <a:tc>
                  <a:txBody>
                    <a:bodyPr/>
                    <a:lstStyle/>
                    <a:p>
                      <a:r>
                        <a:rPr lang="pt-PT" sz="1200" dirty="0">
                          <a:solidFill>
                            <a:schemeClr val="bg2">
                              <a:lumMod val="75000"/>
                            </a:schemeClr>
                          </a:solidFill>
                        </a:rPr>
                        <a:t>Industria</a:t>
                      </a:r>
                      <a:endParaRPr lang="en-US" sz="1200" dirty="0">
                        <a:solidFill>
                          <a:schemeClr val="bg2">
                            <a:lumMod val="75000"/>
                          </a:schemeClr>
                        </a:solidFill>
                      </a:endParaRPr>
                    </a:p>
                  </a:txBody>
                  <a:tcPr/>
                </a:tc>
                <a:tc>
                  <a:txBody>
                    <a:bodyPr/>
                    <a:lstStyle/>
                    <a:p>
                      <a:r>
                        <a:rPr lang="pt-PT" sz="1200" dirty="0">
                          <a:solidFill>
                            <a:schemeClr val="bg2">
                              <a:lumMod val="75000"/>
                            </a:schemeClr>
                          </a:solidFill>
                        </a:rPr>
                        <a:t>Nestlé</a:t>
                      </a:r>
                      <a:endParaRPr lang="en-US" sz="1200" dirty="0">
                        <a:solidFill>
                          <a:schemeClr val="bg2">
                            <a:lumMod val="75000"/>
                          </a:schemeClr>
                        </a:solidFill>
                      </a:endParaRPr>
                    </a:p>
                  </a:txBody>
                  <a:tcPr/>
                </a:tc>
                <a:extLst>
                  <a:ext uri="{0D108BD9-81ED-4DB2-BD59-A6C34878D82A}">
                    <a16:rowId xmlns:a16="http://schemas.microsoft.com/office/drawing/2014/main" val="1667088242"/>
                  </a:ext>
                </a:extLst>
              </a:tr>
              <a:tr h="235573">
                <a:tc>
                  <a:txBody>
                    <a:bodyPr/>
                    <a:lstStyle/>
                    <a:p>
                      <a:r>
                        <a:rPr lang="pt-PT" sz="1200" dirty="0">
                          <a:solidFill>
                            <a:schemeClr val="bg2">
                              <a:lumMod val="75000"/>
                            </a:schemeClr>
                          </a:solidFill>
                        </a:rPr>
                        <a:t>Agricultura</a:t>
                      </a:r>
                      <a:endParaRPr lang="en-US" sz="1200" dirty="0">
                        <a:solidFill>
                          <a:schemeClr val="bg2">
                            <a:lumMod val="75000"/>
                          </a:schemeClr>
                        </a:solidFill>
                      </a:endParaRPr>
                    </a:p>
                  </a:txBody>
                  <a:tcPr/>
                </a:tc>
                <a:tc>
                  <a:txBody>
                    <a:bodyPr/>
                    <a:lstStyle/>
                    <a:p>
                      <a:r>
                        <a:rPr lang="pt-PT" sz="1200" dirty="0">
                          <a:solidFill>
                            <a:schemeClr val="bg2">
                              <a:lumMod val="75000"/>
                            </a:schemeClr>
                          </a:solidFill>
                        </a:rPr>
                        <a:t>Sogrape</a:t>
                      </a:r>
                      <a:endParaRPr lang="en-US" sz="1200" dirty="0">
                        <a:solidFill>
                          <a:schemeClr val="bg2">
                            <a:lumMod val="75000"/>
                          </a:schemeClr>
                        </a:solidFill>
                      </a:endParaRPr>
                    </a:p>
                  </a:txBody>
                  <a:tcPr/>
                </a:tc>
                <a:extLst>
                  <a:ext uri="{0D108BD9-81ED-4DB2-BD59-A6C34878D82A}">
                    <a16:rowId xmlns:a16="http://schemas.microsoft.com/office/drawing/2014/main" val="3769668546"/>
                  </a:ext>
                </a:extLst>
              </a:tr>
              <a:tr h="235573">
                <a:tc>
                  <a:txBody>
                    <a:bodyPr/>
                    <a:lstStyle/>
                    <a:p>
                      <a:r>
                        <a:rPr lang="pt-PT" sz="1200" dirty="0">
                          <a:solidFill>
                            <a:schemeClr val="bg2">
                              <a:lumMod val="75000"/>
                            </a:schemeClr>
                          </a:solidFill>
                        </a:rPr>
                        <a:t>Digital</a:t>
                      </a:r>
                      <a:endParaRPr lang="en-US" sz="1200" dirty="0">
                        <a:solidFill>
                          <a:schemeClr val="bg2">
                            <a:lumMod val="75000"/>
                          </a:schemeClr>
                        </a:solidFill>
                      </a:endParaRPr>
                    </a:p>
                  </a:txBody>
                  <a:tcPr/>
                </a:tc>
                <a:tc>
                  <a:txBody>
                    <a:bodyPr/>
                    <a:lstStyle/>
                    <a:p>
                      <a:r>
                        <a:rPr lang="pt-PT" sz="1200" dirty="0">
                          <a:solidFill>
                            <a:schemeClr val="bg2">
                              <a:lumMod val="75000"/>
                            </a:schemeClr>
                          </a:solidFill>
                        </a:rPr>
                        <a:t>SAP</a:t>
                      </a:r>
                      <a:endParaRPr lang="en-US" sz="1200" dirty="0">
                        <a:solidFill>
                          <a:schemeClr val="bg2">
                            <a:lumMod val="75000"/>
                          </a:schemeClr>
                        </a:solidFill>
                      </a:endParaRPr>
                    </a:p>
                  </a:txBody>
                  <a:tcPr/>
                </a:tc>
                <a:extLst>
                  <a:ext uri="{0D108BD9-81ED-4DB2-BD59-A6C34878D82A}">
                    <a16:rowId xmlns:a16="http://schemas.microsoft.com/office/drawing/2014/main" val="111041277"/>
                  </a:ext>
                </a:extLst>
              </a:tr>
              <a:tr h="253584">
                <a:tc>
                  <a:txBody>
                    <a:bodyPr/>
                    <a:lstStyle/>
                    <a:p>
                      <a:r>
                        <a:rPr lang="es-ES" sz="1200" noProof="0" dirty="0">
                          <a:solidFill>
                            <a:schemeClr val="bg2">
                              <a:lumMod val="75000"/>
                            </a:schemeClr>
                          </a:solidFill>
                        </a:rPr>
                        <a:t>Excelencia</a:t>
                      </a:r>
                      <a:r>
                        <a:rPr lang="es-ES" sz="1200" baseline="0" noProof="0" dirty="0">
                          <a:solidFill>
                            <a:schemeClr val="bg2">
                              <a:lumMod val="75000"/>
                            </a:schemeClr>
                          </a:solidFill>
                        </a:rPr>
                        <a:t> en ventas</a:t>
                      </a:r>
                      <a:endParaRPr lang="es-ES" sz="1200" noProof="0" dirty="0">
                        <a:solidFill>
                          <a:schemeClr val="bg2">
                            <a:lumMod val="75000"/>
                          </a:schemeClr>
                        </a:solidFill>
                      </a:endParaRPr>
                    </a:p>
                  </a:txBody>
                  <a:tcPr/>
                </a:tc>
                <a:tc>
                  <a:txBody>
                    <a:bodyPr/>
                    <a:lstStyle/>
                    <a:p>
                      <a:r>
                        <a:rPr lang="pt-PT" sz="1200" dirty="0">
                          <a:solidFill>
                            <a:schemeClr val="bg2">
                              <a:lumMod val="75000"/>
                            </a:schemeClr>
                          </a:solidFill>
                        </a:rPr>
                        <a:t>Delta</a:t>
                      </a:r>
                      <a:endParaRPr lang="en-US" sz="1200" dirty="0">
                        <a:solidFill>
                          <a:schemeClr val="bg2">
                            <a:lumMod val="75000"/>
                          </a:schemeClr>
                        </a:solidFill>
                      </a:endParaRPr>
                    </a:p>
                  </a:txBody>
                  <a:tcPr/>
                </a:tc>
                <a:extLst>
                  <a:ext uri="{0D108BD9-81ED-4DB2-BD59-A6C34878D82A}">
                    <a16:rowId xmlns:a16="http://schemas.microsoft.com/office/drawing/2014/main" val="2049851956"/>
                  </a:ext>
                </a:extLst>
              </a:tr>
              <a:tr h="235573">
                <a:tc>
                  <a:txBody>
                    <a:bodyPr/>
                    <a:lstStyle/>
                    <a:p>
                      <a:r>
                        <a:rPr lang="pt-PT" sz="1200" dirty="0">
                          <a:solidFill>
                            <a:schemeClr val="bg2">
                              <a:lumMod val="75000"/>
                            </a:schemeClr>
                          </a:solidFill>
                        </a:rPr>
                        <a:t>Empleo verde</a:t>
                      </a:r>
                      <a:endParaRPr lang="en-US" sz="1200" dirty="0">
                        <a:solidFill>
                          <a:schemeClr val="bg2">
                            <a:lumMod val="75000"/>
                          </a:schemeClr>
                        </a:solidFill>
                      </a:endParaRPr>
                    </a:p>
                  </a:txBody>
                  <a:tcPr/>
                </a:tc>
                <a:tc>
                  <a:txBody>
                    <a:bodyPr/>
                    <a:lstStyle/>
                    <a:p>
                      <a:r>
                        <a:rPr lang="pt-PT" sz="1200" dirty="0">
                          <a:solidFill>
                            <a:schemeClr val="bg2">
                              <a:lumMod val="75000"/>
                            </a:schemeClr>
                          </a:solidFill>
                        </a:rPr>
                        <a:t>EDP</a:t>
                      </a:r>
                      <a:endParaRPr lang="en-US" sz="1200" dirty="0">
                        <a:solidFill>
                          <a:schemeClr val="bg2">
                            <a:lumMod val="75000"/>
                          </a:schemeClr>
                        </a:solidFill>
                      </a:endParaRPr>
                    </a:p>
                  </a:txBody>
                  <a:tcPr/>
                </a:tc>
                <a:extLst>
                  <a:ext uri="{0D108BD9-81ED-4DB2-BD59-A6C34878D82A}">
                    <a16:rowId xmlns:a16="http://schemas.microsoft.com/office/drawing/2014/main" val="3987085087"/>
                  </a:ext>
                </a:extLst>
              </a:tr>
              <a:tr h="235573">
                <a:tc>
                  <a:txBody>
                    <a:bodyPr/>
                    <a:lstStyle/>
                    <a:p>
                      <a:r>
                        <a:rPr lang="pt-PT" sz="1200" dirty="0">
                          <a:solidFill>
                            <a:schemeClr val="bg2">
                              <a:lumMod val="75000"/>
                            </a:schemeClr>
                          </a:solidFill>
                        </a:rPr>
                        <a:t>Salud</a:t>
                      </a:r>
                      <a:endParaRPr lang="en-US" sz="1200" dirty="0">
                        <a:solidFill>
                          <a:schemeClr val="bg2">
                            <a:lumMod val="75000"/>
                          </a:schemeClr>
                        </a:solidFill>
                      </a:endParaRPr>
                    </a:p>
                  </a:txBody>
                  <a:tcPr/>
                </a:tc>
                <a:tc>
                  <a:txBody>
                    <a:bodyPr/>
                    <a:lstStyle/>
                    <a:p>
                      <a:r>
                        <a:rPr lang="pt-PT" sz="1200" dirty="0">
                          <a:solidFill>
                            <a:schemeClr val="bg2">
                              <a:lumMod val="75000"/>
                            </a:schemeClr>
                          </a:solidFill>
                        </a:rPr>
                        <a:t>CUF; </a:t>
                      </a:r>
                      <a:r>
                        <a:rPr lang="pt-PT" sz="1200" dirty="0" err="1">
                          <a:solidFill>
                            <a:schemeClr val="bg2">
                              <a:lumMod val="75000"/>
                            </a:schemeClr>
                          </a:solidFill>
                        </a:rPr>
                        <a:t>Hovione</a:t>
                      </a:r>
                      <a:endParaRPr lang="en-US" sz="1200" dirty="0">
                        <a:solidFill>
                          <a:schemeClr val="bg2">
                            <a:lumMod val="75000"/>
                          </a:schemeClr>
                        </a:solidFill>
                      </a:endParaRPr>
                    </a:p>
                  </a:txBody>
                  <a:tcPr/>
                </a:tc>
                <a:extLst>
                  <a:ext uri="{0D108BD9-81ED-4DB2-BD59-A6C34878D82A}">
                    <a16:rowId xmlns:a16="http://schemas.microsoft.com/office/drawing/2014/main" val="304920620"/>
                  </a:ext>
                </a:extLst>
              </a:tr>
              <a:tr h="279949">
                <a:tc>
                  <a:txBody>
                    <a:bodyPr/>
                    <a:lstStyle/>
                    <a:p>
                      <a:r>
                        <a:rPr lang="pt-PT" sz="1200" dirty="0">
                          <a:solidFill>
                            <a:schemeClr val="bg2">
                              <a:lumMod val="75000"/>
                            </a:schemeClr>
                          </a:solidFill>
                        </a:rPr>
                        <a:t>Inteligencia</a:t>
                      </a:r>
                      <a:r>
                        <a:rPr lang="pt-PT" sz="1200" baseline="0" dirty="0">
                          <a:solidFill>
                            <a:schemeClr val="bg2">
                              <a:lumMod val="75000"/>
                            </a:schemeClr>
                          </a:solidFill>
                        </a:rPr>
                        <a:t> empresarial</a:t>
                      </a:r>
                      <a:endParaRPr lang="en-US" sz="1200" dirty="0">
                        <a:solidFill>
                          <a:schemeClr val="bg2">
                            <a:lumMod val="75000"/>
                          </a:schemeClr>
                        </a:solidFill>
                      </a:endParaRPr>
                    </a:p>
                  </a:txBody>
                  <a:tcPr/>
                </a:tc>
                <a:tc>
                  <a:txBody>
                    <a:bodyPr/>
                    <a:lstStyle/>
                    <a:p>
                      <a:r>
                        <a:rPr lang="pt-PT" sz="1200" dirty="0" err="1">
                          <a:solidFill>
                            <a:schemeClr val="bg2">
                              <a:lumMod val="75000"/>
                            </a:schemeClr>
                          </a:solidFill>
                        </a:rPr>
                        <a:t>Worten</a:t>
                      </a:r>
                      <a:endParaRPr lang="en-US" sz="1200" dirty="0">
                        <a:solidFill>
                          <a:schemeClr val="bg2">
                            <a:lumMod val="75000"/>
                          </a:schemeClr>
                        </a:solidFill>
                      </a:endParaRPr>
                    </a:p>
                  </a:txBody>
                  <a:tcPr/>
                </a:tc>
                <a:extLst>
                  <a:ext uri="{0D108BD9-81ED-4DB2-BD59-A6C34878D82A}">
                    <a16:rowId xmlns:a16="http://schemas.microsoft.com/office/drawing/2014/main" val="1575119138"/>
                  </a:ext>
                </a:extLst>
              </a:tr>
            </a:tbl>
          </a:graphicData>
        </a:graphic>
      </p:graphicFrame>
      <p:sp>
        <p:nvSpPr>
          <p:cNvPr id="26" name="CaixaDeTexto 25">
            <a:extLst>
              <a:ext uri="{FF2B5EF4-FFF2-40B4-BE49-F238E27FC236}">
                <a16:creationId xmlns:a16="http://schemas.microsoft.com/office/drawing/2014/main" id="{A18C2C7E-77B1-9937-4C69-863D73663FD1}"/>
              </a:ext>
            </a:extLst>
          </p:cNvPr>
          <p:cNvSpPr txBox="1"/>
          <p:nvPr/>
        </p:nvSpPr>
        <p:spPr>
          <a:xfrm>
            <a:off x="5244253" y="1087309"/>
            <a:ext cx="6550395" cy="2431435"/>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ea typeface="Calibri" panose="020F0502020204030204" pitchFamily="34" charset="0"/>
                <a:cs typeface="Times New Roman" panose="02020603050405020304" pitchFamily="18" charset="0"/>
              </a:rPr>
              <a:t>P</a:t>
            </a:r>
            <a:r>
              <a:rPr lang="pt-PT" sz="1200" dirty="0">
                <a:solidFill>
                  <a:schemeClr val="bg2">
                    <a:lumMod val="75000"/>
                  </a:schemeClr>
                </a:solidFill>
                <a:effectLst/>
                <a:ea typeface="Calibri" panose="020F0502020204030204" pitchFamily="34" charset="0"/>
                <a:cs typeface="Times New Roman" panose="02020603050405020304" pitchFamily="18" charset="0"/>
              </a:rPr>
              <a:t>rograma nacional integrado en la iniciativa europea Reskilling 4 Employment (R4E), creada por la Mesa redonda Europea para la Industria (ERT), un foro europeo de ejecutivos cuya misión consiste en el fomento de la competitividad </a:t>
            </a:r>
            <a:r>
              <a:rPr lang="pt-PT" sz="1200" dirty="0">
                <a:solidFill>
                  <a:schemeClr val="bg2">
                    <a:lumMod val="75000"/>
                  </a:schemeClr>
                </a:solidFill>
                <a:ea typeface="Calibri" panose="020F0502020204030204" pitchFamily="34" charset="0"/>
                <a:cs typeface="Times New Roman" panose="02020603050405020304" pitchFamily="18" charset="0"/>
              </a:rPr>
              <a:t>y</a:t>
            </a:r>
            <a:r>
              <a:rPr lang="pt-PT" sz="1200" dirty="0">
                <a:solidFill>
                  <a:schemeClr val="bg2">
                    <a:lumMod val="75000"/>
                  </a:schemeClr>
                </a:solidFill>
                <a:effectLst/>
                <a:ea typeface="Calibri" panose="020F0502020204030204" pitchFamily="34" charset="0"/>
                <a:cs typeface="Times New Roman" panose="02020603050405020304" pitchFamily="18" charset="0"/>
              </a:rPr>
              <a:t> la </a:t>
            </a:r>
            <a:r>
              <a:rPr lang="pt-PT" sz="1200" dirty="0">
                <a:solidFill>
                  <a:schemeClr val="bg2">
                    <a:lumMod val="75000"/>
                  </a:schemeClr>
                </a:solidFill>
                <a:ea typeface="Calibri" panose="020F0502020204030204" pitchFamily="34" charset="0"/>
                <a:cs typeface="Times New Roman" panose="02020603050405020304" pitchFamily="18" charset="0"/>
              </a:rPr>
              <a:t>«</a:t>
            </a:r>
            <a:r>
              <a:rPr lang="pt-PT" sz="1200" dirty="0">
                <a:solidFill>
                  <a:schemeClr val="bg2">
                    <a:lumMod val="75000"/>
                  </a:schemeClr>
                </a:solidFill>
                <a:effectLst/>
                <a:ea typeface="Calibri" panose="020F0502020204030204" pitchFamily="34" charset="0"/>
                <a:cs typeface="Times New Roman" panose="02020603050405020304" pitchFamily="18" charset="0"/>
              </a:rPr>
              <a:t>prosperidad» en Europa. La ERT es, por tanto, un foro de alto nivel que reúne a directores ejecutivos y presidentes de las mayores empresas industriales </a:t>
            </a:r>
            <a:r>
              <a:rPr lang="pt-PT" sz="1200" dirty="0">
                <a:solidFill>
                  <a:schemeClr val="bg2">
                    <a:lumMod val="75000"/>
                  </a:schemeClr>
                </a:solidFill>
                <a:ea typeface="Calibri" panose="020F0502020204030204" pitchFamily="34" charset="0"/>
                <a:cs typeface="Times New Roman" panose="02020603050405020304" pitchFamily="18" charset="0"/>
              </a:rPr>
              <a:t>y</a:t>
            </a:r>
            <a:r>
              <a:rPr lang="pt-PT" sz="1200" dirty="0">
                <a:solidFill>
                  <a:schemeClr val="bg2">
                    <a:lumMod val="75000"/>
                  </a:schemeClr>
                </a:solidFill>
                <a:effectLst/>
                <a:ea typeface="Calibri" panose="020F0502020204030204" pitchFamily="34" charset="0"/>
                <a:cs typeface="Times New Roman" panose="02020603050405020304" pitchFamily="18" charset="0"/>
              </a:rPr>
              <a:t> tecnológicas europeas.</a:t>
            </a:r>
          </a:p>
          <a:p>
            <a:pPr marL="171450" indent="-171450" algn="just">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ea typeface="Calibri" panose="020F0502020204030204" pitchFamily="34" charset="0"/>
                <a:cs typeface="Times New Roman" panose="02020603050405020304" pitchFamily="18" charset="0"/>
              </a:rPr>
              <a:t>Comienzo</a:t>
            </a:r>
            <a:r>
              <a:rPr lang="pt-PT" sz="1200" dirty="0">
                <a:solidFill>
                  <a:schemeClr val="bg2">
                    <a:lumMod val="75000"/>
                  </a:schemeClr>
                </a:solidFill>
                <a:effectLst/>
                <a:ea typeface="Calibri" panose="020F0502020204030204" pitchFamily="34" charset="0"/>
                <a:cs typeface="Times New Roman" panose="02020603050405020304" pitchFamily="18" charset="0"/>
              </a:rPr>
              <a:t> en diciembre de 2021, impulsado por </a:t>
            </a:r>
            <a:r>
              <a:rPr lang="pt-PT" sz="1200" u="none" strike="noStrike" dirty="0">
                <a:solidFill>
                  <a:schemeClr val="bg2">
                    <a:lumMod val="75000"/>
                  </a:schemeClr>
                </a:solidFill>
                <a:effectLst/>
                <a:ea typeface="Calibri" panose="020F0502020204030204" pitchFamily="34" charset="0"/>
                <a:cs typeface="Times New Roman" panose="02020603050405020304" pitchFamily="18" charset="0"/>
              </a:rPr>
              <a:t>Sonae</a:t>
            </a:r>
            <a:r>
              <a:rPr lang="pt-PT" sz="1200" dirty="0">
                <a:solidFill>
                  <a:schemeClr val="bg2">
                    <a:lumMod val="75000"/>
                  </a:schemeClr>
                </a:solidFill>
                <a:effectLst/>
                <a:ea typeface="Calibri" panose="020F0502020204030204" pitchFamily="34" charset="0"/>
                <a:cs typeface="Times New Roman" panose="02020603050405020304" pitchFamily="18" charset="0"/>
              </a:rPr>
              <a:t>, </a:t>
            </a:r>
            <a:r>
              <a:rPr lang="pt-PT" sz="1200" u="none" strike="noStrike" dirty="0">
                <a:solidFill>
                  <a:schemeClr val="bg2">
                    <a:lumMod val="75000"/>
                  </a:schemeClr>
                </a:solidFill>
                <a:effectLst/>
                <a:ea typeface="Calibri" panose="020F0502020204030204" pitchFamily="34" charset="0"/>
                <a:cs typeface="Times New Roman" panose="02020603050405020304" pitchFamily="18" charset="0"/>
              </a:rPr>
              <a:t>Nestlé</a:t>
            </a:r>
            <a:r>
              <a:rPr lang="pt-PT" sz="1200" dirty="0">
                <a:solidFill>
                  <a:schemeClr val="bg2">
                    <a:lumMod val="75000"/>
                  </a:schemeClr>
                </a:solidFill>
                <a:ea typeface="Calibri" panose="020F0502020204030204" pitchFamily="34" charset="0"/>
                <a:cs typeface="Times New Roman" panose="02020603050405020304" pitchFamily="18" charset="0"/>
              </a:rPr>
              <a:t> y</a:t>
            </a:r>
            <a:r>
              <a:rPr lang="pt-PT" sz="1200" dirty="0">
                <a:solidFill>
                  <a:schemeClr val="bg2">
                    <a:lumMod val="75000"/>
                  </a:schemeClr>
                </a:solidFill>
                <a:effectLst/>
                <a:ea typeface="Calibri" panose="020F0502020204030204" pitchFamily="34" charset="0"/>
                <a:cs typeface="Times New Roman" panose="02020603050405020304" pitchFamily="18" charset="0"/>
              </a:rPr>
              <a:t> </a:t>
            </a:r>
            <a:r>
              <a:rPr lang="pt-PT" sz="1200" u="none" strike="noStrike" dirty="0">
                <a:solidFill>
                  <a:schemeClr val="bg2">
                    <a:lumMod val="75000"/>
                  </a:schemeClr>
                </a:solidFill>
                <a:effectLst/>
                <a:ea typeface="Calibri" panose="020F0502020204030204" pitchFamily="34" charset="0"/>
                <a:cs typeface="Times New Roman" panose="02020603050405020304" pitchFamily="18" charset="0"/>
              </a:rPr>
              <a:t>SAP,</a:t>
            </a:r>
            <a:r>
              <a:rPr lang="pt-PT" sz="1200" dirty="0">
                <a:solidFill>
                  <a:schemeClr val="bg2">
                    <a:lumMod val="75000"/>
                  </a:schemeClr>
                </a:solidFill>
                <a:ea typeface="Calibri" panose="020F0502020204030204" pitchFamily="34" charset="0"/>
                <a:cs typeface="Times New Roman" panose="02020603050405020304" pitchFamily="18" charset="0"/>
              </a:rPr>
              <a:t> codo con codo con el</a:t>
            </a:r>
            <a:r>
              <a:rPr lang="pt-PT" sz="1200" dirty="0">
                <a:solidFill>
                  <a:schemeClr val="bg2">
                    <a:lumMod val="75000"/>
                  </a:schemeClr>
                </a:solidFill>
                <a:effectLst/>
                <a:ea typeface="Calibri" panose="020F0502020204030204" pitchFamily="34" charset="0"/>
                <a:cs typeface="Times New Roman" panose="02020603050405020304" pitchFamily="18" charset="0"/>
              </a:rPr>
              <a:t> sector público a través del Instituto de Empleo </a:t>
            </a:r>
            <a:r>
              <a:rPr lang="pt-PT" sz="1200" dirty="0">
                <a:solidFill>
                  <a:schemeClr val="bg2">
                    <a:lumMod val="75000"/>
                  </a:schemeClr>
                </a:solidFill>
                <a:ea typeface="Calibri" panose="020F0502020204030204" pitchFamily="34" charset="0"/>
                <a:cs typeface="Times New Roman" panose="02020603050405020304" pitchFamily="18" charset="0"/>
              </a:rPr>
              <a:t>y</a:t>
            </a:r>
            <a:r>
              <a:rPr lang="pt-PT" sz="1200" dirty="0">
                <a:solidFill>
                  <a:schemeClr val="bg2">
                    <a:lumMod val="75000"/>
                  </a:schemeClr>
                </a:solidFill>
                <a:effectLst/>
                <a:ea typeface="Calibri" panose="020F0502020204030204" pitchFamily="34" charset="0"/>
                <a:cs typeface="Times New Roman" panose="02020603050405020304" pitchFamily="18" charset="0"/>
              </a:rPr>
              <a:t> Formación Profesional, I.P., y en estrecha colaboración con </a:t>
            </a:r>
            <a:r>
              <a:rPr lang="pt-PT" sz="1200" dirty="0">
                <a:solidFill>
                  <a:schemeClr val="bg2">
                    <a:lumMod val="75000"/>
                  </a:schemeClr>
                </a:solidFill>
                <a:ea typeface="Calibri" panose="020F0502020204030204" pitchFamily="34" charset="0"/>
                <a:cs typeface="Times New Roman" panose="02020603050405020304" pitchFamily="18" charset="0"/>
              </a:rPr>
              <a:t>el</a:t>
            </a:r>
            <a:r>
              <a:rPr lang="pt-PT" sz="1200" dirty="0">
                <a:solidFill>
                  <a:schemeClr val="bg2">
                    <a:lumMod val="75000"/>
                  </a:schemeClr>
                </a:solidFill>
                <a:effectLst/>
                <a:ea typeface="Calibri" panose="020F0502020204030204" pitchFamily="34" charset="0"/>
                <a:cs typeface="Times New Roman" panose="02020603050405020304" pitchFamily="18" charset="0"/>
              </a:rPr>
              <a:t> Ministerio de Trabajo, Solidaridad </a:t>
            </a:r>
            <a:r>
              <a:rPr lang="pt-PT" sz="1200" dirty="0">
                <a:solidFill>
                  <a:schemeClr val="bg2">
                    <a:lumMod val="75000"/>
                  </a:schemeClr>
                </a:solidFill>
                <a:ea typeface="Calibri" panose="020F0502020204030204" pitchFamily="34" charset="0"/>
                <a:cs typeface="Times New Roman" panose="02020603050405020304" pitchFamily="18" charset="0"/>
              </a:rPr>
              <a:t>y</a:t>
            </a:r>
            <a:r>
              <a:rPr lang="pt-PT" sz="1200" dirty="0">
                <a:solidFill>
                  <a:schemeClr val="bg2">
                    <a:lumMod val="75000"/>
                  </a:schemeClr>
                </a:solidFill>
                <a:effectLst/>
                <a:ea typeface="Calibri" panose="020F0502020204030204" pitchFamily="34" charset="0"/>
                <a:cs typeface="Times New Roman" panose="02020603050405020304" pitchFamily="18" charset="0"/>
              </a:rPr>
              <a:t> Seguridad Social. La </a:t>
            </a:r>
            <a:r>
              <a:rPr lang="pt-PT" sz="1200" u="none" strike="noStrike" dirty="0">
                <a:solidFill>
                  <a:schemeClr val="bg2">
                    <a:lumMod val="75000"/>
                  </a:schemeClr>
                </a:solidFill>
                <a:effectLst/>
                <a:ea typeface="Calibri" panose="020F0502020204030204" pitchFamily="34" charset="0"/>
                <a:cs typeface="Times New Roman" panose="02020603050405020304" pitchFamily="18" charset="0"/>
              </a:rPr>
              <a:t>Asociación Business Rountable Portugal</a:t>
            </a:r>
            <a:r>
              <a:rPr lang="pt-PT" sz="1200" dirty="0">
                <a:solidFill>
                  <a:schemeClr val="bg2">
                    <a:lumMod val="75000"/>
                  </a:schemeClr>
                </a:solidFill>
                <a:effectLst/>
                <a:ea typeface="Calibri" panose="020F0502020204030204" pitchFamily="34" charset="0"/>
                <a:cs typeface="Times New Roman" panose="02020603050405020304" pitchFamily="18" charset="0"/>
              </a:rPr>
              <a:t> (BRP) se unió al programa </a:t>
            </a:r>
            <a:r>
              <a:rPr lang="pt-PT" sz="1200" dirty="0">
                <a:solidFill>
                  <a:schemeClr val="bg2">
                    <a:lumMod val="75000"/>
                  </a:schemeClr>
                </a:solidFill>
                <a:ea typeface="Calibri" panose="020F0502020204030204" pitchFamily="34" charset="0"/>
                <a:cs typeface="Times New Roman" panose="02020603050405020304" pitchFamily="18" charset="0"/>
              </a:rPr>
              <a:t>dándole entidad mediante</a:t>
            </a:r>
            <a:r>
              <a:rPr lang="pt-PT" sz="1200" dirty="0">
                <a:solidFill>
                  <a:schemeClr val="bg2">
                    <a:lumMod val="75000"/>
                  </a:schemeClr>
                </a:solidFill>
                <a:effectLst/>
                <a:ea typeface="Calibri" panose="020F0502020204030204" pitchFamily="34" charset="0"/>
                <a:cs typeface="Times New Roman" panose="02020603050405020304" pitchFamily="18" charset="0"/>
              </a:rPr>
              <a:t> la entrada de decenas de empresas portuguesas de </a:t>
            </a:r>
            <a:r>
              <a:rPr lang="pt-PT" sz="1200" dirty="0">
                <a:solidFill>
                  <a:schemeClr val="bg2">
                    <a:lumMod val="75000"/>
                  </a:schemeClr>
                </a:solidFill>
                <a:ea typeface="Calibri" panose="020F0502020204030204" pitchFamily="34" charset="0"/>
                <a:cs typeface="Times New Roman" panose="02020603050405020304" pitchFamily="18" charset="0"/>
              </a:rPr>
              <a:t>los sectores más variados </a:t>
            </a:r>
            <a:r>
              <a:rPr lang="pt-PT" sz="1200" dirty="0">
                <a:solidFill>
                  <a:schemeClr val="bg2">
                    <a:lumMod val="75000"/>
                  </a:schemeClr>
                </a:solidFill>
                <a:effectLst/>
                <a:ea typeface="Calibri" panose="020F0502020204030204" pitchFamily="34" charset="0"/>
                <a:cs typeface="Times New Roman" panose="02020603050405020304" pitchFamily="18" charset="0"/>
              </a:rPr>
              <a:t>(EDP, Delta Cafés, Sogrape, CUF, Hovione, entre otras).</a:t>
            </a:r>
          </a:p>
        </p:txBody>
      </p:sp>
    </p:spTree>
    <p:extLst>
      <p:ext uri="{BB962C8B-B14F-4D97-AF65-F5344CB8AC3E}">
        <p14:creationId xmlns:p14="http://schemas.microsoft.com/office/powerpoint/2010/main" val="339513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aixaDeTexto 41">
            <a:extLst>
              <a:ext uri="{FF2B5EF4-FFF2-40B4-BE49-F238E27FC236}">
                <a16:creationId xmlns:a16="http://schemas.microsoft.com/office/drawing/2014/main" id="{5E12DD64-AD75-89D6-90E2-2DCB7F03B4B2}"/>
              </a:ext>
            </a:extLst>
          </p:cNvPr>
          <p:cNvSpPr txBox="1"/>
          <p:nvPr/>
        </p:nvSpPr>
        <p:spPr>
          <a:xfrm>
            <a:off x="3709851" y="1298066"/>
            <a:ext cx="7559040" cy="4031873"/>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ea typeface="Calibri" panose="020F0502020204030204" pitchFamily="34" charset="0"/>
                <a:cs typeface="Times New Roman" panose="02020603050405020304" pitchFamily="18" charset="0"/>
              </a:rPr>
              <a:t>A</a:t>
            </a:r>
            <a:r>
              <a:rPr lang="pt-PT" sz="1200" dirty="0">
                <a:solidFill>
                  <a:schemeClr val="bg2">
                    <a:lumMod val="75000"/>
                  </a:schemeClr>
                </a:solidFill>
                <a:effectLst/>
                <a:ea typeface="Calibri" panose="020F0502020204030204" pitchFamily="34" charset="0"/>
                <a:cs typeface="Times New Roman" panose="02020603050405020304" pitchFamily="18" charset="0"/>
              </a:rPr>
              <a:t>puesta por el reciclaje profesional de personas en situación de desempleo o de subempleo (empleos/profesiones en riesgo) cuya </a:t>
            </a:r>
            <a:r>
              <a:rPr lang="pt-PT" sz="1200" dirty="0">
                <a:solidFill>
                  <a:schemeClr val="bg2">
                    <a:lumMod val="75000"/>
                  </a:schemeClr>
                </a:solidFill>
                <a:ea typeface="Calibri" panose="020F0502020204030204" pitchFamily="34" charset="0"/>
                <a:cs typeface="Times New Roman" panose="02020603050405020304" pitchFamily="18" charset="0"/>
              </a:rPr>
              <a:t>c</a:t>
            </a:r>
            <a:r>
              <a:rPr lang="pt-PT" sz="1200" dirty="0">
                <a:solidFill>
                  <a:schemeClr val="bg2">
                    <a:lumMod val="75000"/>
                  </a:schemeClr>
                </a:solidFill>
                <a:effectLst/>
                <a:ea typeface="Calibri" panose="020F0502020204030204" pitchFamily="34" charset="0"/>
                <a:cs typeface="Times New Roman" panose="02020603050405020304" pitchFamily="18" charset="0"/>
              </a:rPr>
              <a:t>ualificación o experiencia profesional sean inadecuadas:</a:t>
            </a:r>
          </a:p>
          <a:p>
            <a:pPr marL="801688" indent="-176213" algn="just" defTabSz="401638" eaLnBrk="0" fontAlgn="base" hangingPunct="0">
              <a:spcBef>
                <a:spcPts val="1200"/>
              </a:spcBef>
              <a:spcAft>
                <a:spcPts val="1200"/>
              </a:spcAft>
              <a:buClr>
                <a:srgbClr val="009900"/>
              </a:buClr>
              <a:buFont typeface="Wingdings" panose="05000000000000000000" pitchFamily="2" charset="2"/>
              <a:buChar char="Ø"/>
            </a:pPr>
            <a:r>
              <a:rPr lang="pt-PT" sz="1200" dirty="0">
                <a:solidFill>
                  <a:schemeClr val="bg2">
                    <a:lumMod val="75000"/>
                  </a:schemeClr>
                </a:solidFill>
                <a:ea typeface="Calibri" panose="020F0502020204030204" pitchFamily="34" charset="0"/>
                <a:cs typeface="Times New Roman" panose="02020603050405020304" pitchFamily="18" charset="0"/>
              </a:rPr>
              <a:t>	Adecuación de  las cualificaciones a las exigencias emergentes del mercado de trabajo, donde surgen nuevos empleos o empleos que necesitan nuevas competencias profesionales, en un contexto cada vez más global, competitivo y en constante transformación.</a:t>
            </a:r>
            <a:endParaRPr lang="pt-PT" sz="1200" dirty="0">
              <a:solidFill>
                <a:schemeClr val="bg2">
                  <a:lumMod val="75000"/>
                </a:schemeClr>
              </a:solidFill>
              <a:effectLst/>
              <a:ea typeface="Calibri" panose="020F0502020204030204" pitchFamily="34" charset="0"/>
              <a:cs typeface="Times New Roman" panose="02020603050405020304" pitchFamily="18" charset="0"/>
            </a:endParaRPr>
          </a:p>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effectLst/>
                <a:ea typeface="Calibri" panose="020F0502020204030204" pitchFamily="34" charset="0"/>
                <a:cs typeface="Times New Roman" panose="02020603050405020304" pitchFamily="18" charset="0"/>
              </a:rPr>
              <a:t>Cursos de formación diseñados </a:t>
            </a:r>
            <a:r>
              <a:rPr lang="pt-PT" sz="1200" dirty="0">
                <a:solidFill>
                  <a:schemeClr val="bg2">
                    <a:lumMod val="75000"/>
                  </a:schemeClr>
                </a:solidFill>
                <a:ea typeface="Calibri" panose="020F0502020204030204" pitchFamily="34" charset="0"/>
                <a:cs typeface="Times New Roman" panose="02020603050405020304" pitchFamily="18" charset="0"/>
              </a:rPr>
              <a:t>a la</a:t>
            </a:r>
            <a:r>
              <a:rPr lang="pt-PT" sz="1200" dirty="0">
                <a:solidFill>
                  <a:schemeClr val="bg2">
                    <a:lumMod val="75000"/>
                  </a:schemeClr>
                </a:solidFill>
                <a:effectLst/>
                <a:ea typeface="Calibri" panose="020F0502020204030204" pitchFamily="34" charset="0"/>
                <a:cs typeface="Times New Roman" panose="02020603050405020304" pitchFamily="18" charset="0"/>
              </a:rPr>
              <a:t> medida de las </a:t>
            </a:r>
            <a:r>
              <a:rPr lang="pt-PT" sz="1200" dirty="0">
                <a:solidFill>
                  <a:schemeClr val="bg2">
                    <a:lumMod val="75000"/>
                  </a:schemeClr>
                </a:solidFill>
                <a:ea typeface="Calibri" panose="020F0502020204030204" pitchFamily="34" charset="0"/>
                <a:cs typeface="Times New Roman" panose="02020603050405020304" pitchFamily="18" charset="0"/>
              </a:rPr>
              <a:t>necesidades existentes, </a:t>
            </a:r>
            <a:r>
              <a:rPr lang="pt-PT" sz="1200" dirty="0">
                <a:solidFill>
                  <a:schemeClr val="bg2">
                    <a:lumMod val="75000"/>
                  </a:schemeClr>
                </a:solidFill>
                <a:effectLst/>
                <a:ea typeface="Calibri" panose="020F0502020204030204" pitchFamily="34" charset="0"/>
                <a:cs typeface="Times New Roman" panose="02020603050405020304" pitchFamily="18" charset="0"/>
              </a:rPr>
              <a:t>incluyendo la </a:t>
            </a:r>
            <a:r>
              <a:rPr lang="pt-PT" sz="1200" dirty="0">
                <a:solidFill>
                  <a:schemeClr val="bg2">
                    <a:lumMod val="75000"/>
                  </a:schemeClr>
                </a:solidFill>
                <a:ea typeface="Calibri" panose="020F0502020204030204" pitchFamily="34" charset="0"/>
                <a:cs typeface="Times New Roman" panose="02020603050405020304" pitchFamily="18" charset="0"/>
              </a:rPr>
              <a:t>participación de las empresas y </a:t>
            </a:r>
            <a:r>
              <a:rPr lang="pt-PT" sz="1200" dirty="0">
                <a:solidFill>
                  <a:schemeClr val="bg2">
                    <a:lumMod val="75000"/>
                  </a:schemeClr>
                </a:solidFill>
                <a:effectLst/>
                <a:ea typeface="Calibri" panose="020F0502020204030204" pitchFamily="34" charset="0"/>
                <a:cs typeface="Times New Roman" panose="02020603050405020304" pitchFamily="18" charset="0"/>
              </a:rPr>
              <a:t>de formadores del IEFP en calidad de especialistas/peritos en las áreas técnicas.</a:t>
            </a:r>
          </a:p>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ea typeface="Calibri" panose="020F0502020204030204" pitchFamily="34" charset="0"/>
                <a:cs typeface="Times New Roman" panose="02020603050405020304" pitchFamily="18" charset="0"/>
              </a:rPr>
              <a:t>Cursos de formación de duración media que no deben superar las 1100 horas en total (cerca de 9 meses), integrando dos componentes de formación:</a:t>
            </a:r>
          </a:p>
          <a:p>
            <a:pPr marL="801688" indent="-171450" algn="just" eaLnBrk="0" fontAlgn="base" hangingPunct="0">
              <a:spcBef>
                <a:spcPts val="1200"/>
              </a:spcBef>
              <a:spcAft>
                <a:spcPts val="1200"/>
              </a:spcAft>
              <a:buClr>
                <a:srgbClr val="009900"/>
              </a:buClr>
              <a:buFont typeface="Wingdings" panose="05000000000000000000" pitchFamily="2" charset="2"/>
              <a:buChar char="Ø"/>
            </a:pPr>
            <a:r>
              <a:rPr lang="pt-PT" sz="1200" dirty="0">
                <a:solidFill>
                  <a:schemeClr val="bg2">
                    <a:lumMod val="75000"/>
                  </a:schemeClr>
                </a:solidFill>
                <a:ea typeface="Calibri" panose="020F0502020204030204" pitchFamily="34" charset="0"/>
                <a:cs typeface="Times New Roman" panose="02020603050405020304" pitchFamily="18" charset="0"/>
              </a:rPr>
              <a:t>Componente de formación en el aula con una duración de referencia de 6 meses (que puede darse también en el contexto de una oficina o de un laboratorio);</a:t>
            </a:r>
          </a:p>
          <a:p>
            <a:pPr marL="801688" indent="-171450" algn="just" eaLnBrk="0" fontAlgn="base" hangingPunct="0">
              <a:spcBef>
                <a:spcPts val="1200"/>
              </a:spcBef>
              <a:spcAft>
                <a:spcPts val="1200"/>
              </a:spcAft>
              <a:buClr>
                <a:srgbClr val="009900"/>
              </a:buClr>
              <a:buFont typeface="Wingdings" panose="05000000000000000000" pitchFamily="2" charset="2"/>
              <a:buChar char="Ø"/>
            </a:pPr>
            <a:r>
              <a:rPr lang="pt-PT" sz="1200" dirty="0">
                <a:solidFill>
                  <a:schemeClr val="bg2">
                    <a:lumMod val="75000"/>
                  </a:schemeClr>
                </a:solidFill>
                <a:ea typeface="Calibri" panose="020F0502020204030204" pitchFamily="34" charset="0"/>
                <a:cs typeface="Times New Roman" panose="02020603050405020304" pitchFamily="18" charset="0"/>
              </a:rPr>
              <a:t>Componente de formación en el contexto de trabajo (FCT) con una duración de referencia de 3 meses.</a:t>
            </a:r>
            <a:endParaRPr lang="pt-PT" sz="1200" dirty="0">
              <a:solidFill>
                <a:schemeClr val="bg2">
                  <a:lumMod val="75000"/>
                </a:schemeClr>
              </a:solidFill>
              <a:effectLst/>
              <a:ea typeface="Calibri" panose="020F0502020204030204" pitchFamily="34" charset="0"/>
              <a:cs typeface="Times New Roman" panose="02020603050405020304" pitchFamily="18" charset="0"/>
            </a:endParaRPr>
          </a:p>
        </p:txBody>
      </p:sp>
      <p:grpSp>
        <p:nvGrpSpPr>
          <p:cNvPr id="2" name="Agrupar 1">
            <a:extLst>
              <a:ext uri="{FF2B5EF4-FFF2-40B4-BE49-F238E27FC236}">
                <a16:creationId xmlns:a16="http://schemas.microsoft.com/office/drawing/2014/main" id="{7AA7FE23-D5E9-CCD3-DB77-46A57E655606}"/>
              </a:ext>
            </a:extLst>
          </p:cNvPr>
          <p:cNvGrpSpPr/>
          <p:nvPr/>
        </p:nvGrpSpPr>
        <p:grpSpPr>
          <a:xfrm>
            <a:off x="1017420" y="905911"/>
            <a:ext cx="2379697" cy="4769328"/>
            <a:chOff x="555866" y="932037"/>
            <a:chExt cx="2379697" cy="4769328"/>
          </a:xfrm>
        </p:grpSpPr>
        <p:pic>
          <p:nvPicPr>
            <p:cNvPr id="29" name="Imagem 28">
              <a:extLst>
                <a:ext uri="{FF2B5EF4-FFF2-40B4-BE49-F238E27FC236}">
                  <a16:creationId xmlns:a16="http://schemas.microsoft.com/office/drawing/2014/main" id="{B5594E63-4E87-9CE7-813D-F5867B05B40F}"/>
                </a:ext>
              </a:extLst>
            </p:cNvPr>
            <p:cNvPicPr>
              <a:picLocks noChangeAspect="1"/>
            </p:cNvPicPr>
            <p:nvPr/>
          </p:nvPicPr>
          <p:blipFill rotWithShape="1">
            <a:blip r:embed="rId3"/>
            <a:srcRect b="20456"/>
            <a:stretch/>
          </p:blipFill>
          <p:spPr>
            <a:xfrm>
              <a:off x="555866" y="2443484"/>
              <a:ext cx="2379696" cy="1542847"/>
            </a:xfrm>
            <a:prstGeom prst="roundRect">
              <a:avLst>
                <a:gd name="adj" fmla="val 250"/>
              </a:avLst>
            </a:prstGeom>
            <a:solidFill>
              <a:srgbClr val="FFFFFF">
                <a:shade val="85000"/>
              </a:srgbClr>
            </a:solidFill>
            <a:ln>
              <a:noFill/>
            </a:ln>
            <a:effectLst>
              <a:reflection blurRad="12700" stA="38000" endPos="28000" dist="5000" dir="5400000" sy="-100000" algn="bl" rotWithShape="0"/>
            </a:effectLst>
          </p:spPr>
        </p:pic>
        <p:pic>
          <p:nvPicPr>
            <p:cNvPr id="33" name="Imagem 32">
              <a:extLst>
                <a:ext uri="{FF2B5EF4-FFF2-40B4-BE49-F238E27FC236}">
                  <a16:creationId xmlns:a16="http://schemas.microsoft.com/office/drawing/2014/main" id="{8CE50FF9-F093-A55D-D374-0E775ED0A69A}"/>
                </a:ext>
              </a:extLst>
            </p:cNvPr>
            <p:cNvPicPr>
              <a:picLocks noChangeAspect="1"/>
            </p:cNvPicPr>
            <p:nvPr/>
          </p:nvPicPr>
          <p:blipFill rotWithShape="1">
            <a:blip r:embed="rId4"/>
            <a:srcRect l="2330" t="3843" r="1627" b="25054"/>
            <a:stretch/>
          </p:blipFill>
          <p:spPr>
            <a:xfrm>
              <a:off x="555866" y="932037"/>
              <a:ext cx="2379697" cy="1420384"/>
            </a:xfrm>
            <a:prstGeom prst="roundRect">
              <a:avLst>
                <a:gd name="adj" fmla="val 892"/>
              </a:avLst>
            </a:prstGeom>
            <a:solidFill>
              <a:srgbClr val="FFFFFF">
                <a:shade val="85000"/>
              </a:srgbClr>
            </a:solidFill>
            <a:ln>
              <a:noFill/>
            </a:ln>
            <a:effectLst>
              <a:reflection blurRad="12700" stA="38000" endPos="28000" dist="5000" dir="5400000" sy="-100000" algn="bl" rotWithShape="0"/>
            </a:effectLst>
          </p:spPr>
        </p:pic>
        <p:pic>
          <p:nvPicPr>
            <p:cNvPr id="39" name="Imagem 38">
              <a:extLst>
                <a:ext uri="{FF2B5EF4-FFF2-40B4-BE49-F238E27FC236}">
                  <a16:creationId xmlns:a16="http://schemas.microsoft.com/office/drawing/2014/main" id="{4BDB0A08-0CF3-5ACE-ECD5-94F9883BB267}"/>
                </a:ext>
              </a:extLst>
            </p:cNvPr>
            <p:cNvPicPr>
              <a:picLocks noChangeAspect="1"/>
            </p:cNvPicPr>
            <p:nvPr/>
          </p:nvPicPr>
          <p:blipFill rotWithShape="1">
            <a:blip r:embed="rId5"/>
            <a:srcRect l="7599"/>
            <a:stretch/>
          </p:blipFill>
          <p:spPr>
            <a:xfrm>
              <a:off x="555866" y="4077394"/>
              <a:ext cx="2379696" cy="1623971"/>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sp>
        <p:nvSpPr>
          <p:cNvPr id="48" name="CaixaDeTexto 47">
            <a:extLst>
              <a:ext uri="{FF2B5EF4-FFF2-40B4-BE49-F238E27FC236}">
                <a16:creationId xmlns:a16="http://schemas.microsoft.com/office/drawing/2014/main" id="{D9A5594B-444A-C430-157D-C5BDB02C9FCB}"/>
              </a:ext>
            </a:extLst>
          </p:cNvPr>
          <p:cNvSpPr txBox="1"/>
          <p:nvPr/>
        </p:nvSpPr>
        <p:spPr>
          <a:xfrm>
            <a:off x="433559" y="379309"/>
            <a:ext cx="8869061" cy="461665"/>
          </a:xfrm>
          <a:prstGeom prst="rect">
            <a:avLst/>
          </a:prstGeom>
          <a:noFill/>
        </p:spPr>
        <p:txBody>
          <a:bodyPr wrap="square">
            <a:spAutoFit/>
          </a:bodyPr>
          <a:lstStyle/>
          <a:p>
            <a:r>
              <a:rPr lang="pt-PT" sz="2400" b="1" i="0" u="none" strike="noStrike" baseline="0" dirty="0">
                <a:solidFill>
                  <a:schemeClr val="bg1">
                    <a:lumMod val="65000"/>
                  </a:schemeClr>
                </a:solidFill>
              </a:rPr>
              <a:t>Programa PRO_MOV| Cursos de </a:t>
            </a:r>
            <a:r>
              <a:rPr lang="pt-PT" sz="2400" b="1" dirty="0">
                <a:solidFill>
                  <a:schemeClr val="bg1">
                    <a:lumMod val="65000"/>
                  </a:schemeClr>
                </a:solidFill>
              </a:rPr>
              <a:t>reciclaje profesional</a:t>
            </a:r>
            <a:endParaRPr lang="pt-PT" sz="2400" b="1" i="0" u="none" strike="noStrike" baseline="0" dirty="0">
              <a:solidFill>
                <a:schemeClr val="bg1">
                  <a:lumMod val="65000"/>
                </a:schemeClr>
              </a:solidFill>
            </a:endParaRPr>
          </a:p>
        </p:txBody>
      </p:sp>
    </p:spTree>
    <p:extLst>
      <p:ext uri="{BB962C8B-B14F-4D97-AF65-F5344CB8AC3E}">
        <p14:creationId xmlns:p14="http://schemas.microsoft.com/office/powerpoint/2010/main" val="306497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aixaDeTexto 41">
            <a:extLst>
              <a:ext uri="{FF2B5EF4-FFF2-40B4-BE49-F238E27FC236}">
                <a16:creationId xmlns:a16="http://schemas.microsoft.com/office/drawing/2014/main" id="{5E12DD64-AD75-89D6-90E2-2DCB7F03B4B2}"/>
              </a:ext>
            </a:extLst>
          </p:cNvPr>
          <p:cNvSpPr txBox="1"/>
          <p:nvPr/>
        </p:nvSpPr>
        <p:spPr>
          <a:xfrm>
            <a:off x="3307392" y="1589496"/>
            <a:ext cx="8048585" cy="3754874"/>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ea typeface="Calibri" panose="020F0502020204030204" pitchFamily="34" charset="0"/>
                <a:cs typeface="Times New Roman" panose="02020603050405020304" pitchFamily="18" charset="0"/>
              </a:rPr>
              <a:t>Concesión de ayudas sociales por parte del IEFP, I.P. al educando durante la formación en el aula y la FCT, específicamente: </a:t>
            </a:r>
          </a:p>
          <a:p>
            <a:pPr marL="809625" indent="-182563" algn="just">
              <a:spcBef>
                <a:spcPts val="600"/>
              </a:spcBef>
              <a:spcAft>
                <a:spcPts val="600"/>
              </a:spcAft>
              <a:buClr>
                <a:srgbClr val="009900"/>
              </a:buClr>
              <a:buFont typeface="Wingdings" panose="05000000000000000000" pitchFamily="2" charset="2"/>
              <a:buChar char="Ø"/>
            </a:pPr>
            <a:r>
              <a:rPr lang="pt-PT" sz="1200" dirty="0">
                <a:solidFill>
                  <a:schemeClr val="bg2">
                    <a:lumMod val="75000"/>
                  </a:schemeClr>
                </a:solidFill>
                <a:ea typeface="Calibri" panose="020F0502020204030204" pitchFamily="34" charset="0"/>
                <a:cs typeface="Times New Roman" panose="02020603050405020304" pitchFamily="18" charset="0"/>
              </a:rPr>
              <a:t>Ayuda para la formación (con un </a:t>
            </a:r>
            <a:r>
              <a:rPr lang="pt-PT" sz="1200" b="0" i="0" u="none" strike="noStrike" baseline="0" dirty="0">
                <a:solidFill>
                  <a:schemeClr val="bg2">
                    <a:lumMod val="75000"/>
                  </a:schemeClr>
                </a:solidFill>
              </a:rPr>
              <a:t>valor máximo mensual del 50 % o</a:t>
            </a:r>
            <a:r>
              <a:rPr lang="pt-PT" sz="1200" b="0" i="0" u="none" strike="noStrike" dirty="0">
                <a:solidFill>
                  <a:schemeClr val="bg2">
                    <a:lumMod val="75000"/>
                  </a:schemeClr>
                </a:solidFill>
              </a:rPr>
              <a:t> del</a:t>
            </a:r>
            <a:r>
              <a:rPr lang="pt-PT" sz="1200" b="0" i="0" u="none" strike="noStrike" baseline="0" dirty="0">
                <a:solidFill>
                  <a:schemeClr val="bg2">
                    <a:lumMod val="75000"/>
                  </a:schemeClr>
                </a:solidFill>
              </a:rPr>
              <a:t> 65 % de</a:t>
            </a:r>
            <a:r>
              <a:rPr lang="pt-PT" sz="1200" b="0" i="0" u="none" strike="noStrike" dirty="0">
                <a:solidFill>
                  <a:schemeClr val="bg2">
                    <a:lumMod val="75000"/>
                  </a:schemeClr>
                </a:solidFill>
              </a:rPr>
              <a:t> </a:t>
            </a:r>
            <a:r>
              <a:rPr lang="pt-PT" sz="1200" dirty="0">
                <a:solidFill>
                  <a:schemeClr val="bg2">
                    <a:lumMod val="75000"/>
                  </a:schemeClr>
                </a:solidFill>
              </a:rPr>
              <a:t>la tasa de referencia de asistencia social</a:t>
            </a:r>
            <a:r>
              <a:rPr lang="pt-PT" sz="1200" b="0" i="0" u="none" strike="noStrike" baseline="0" dirty="0">
                <a:solidFill>
                  <a:schemeClr val="bg2">
                    <a:lumMod val="75000"/>
                  </a:schemeClr>
                </a:solidFill>
              </a:rPr>
              <a:t>, </a:t>
            </a:r>
            <a:r>
              <a:rPr lang="es-ES_tradnl" sz="1200" b="0" i="0" u="none" strike="noStrike" baseline="0" dirty="0">
                <a:solidFill>
                  <a:schemeClr val="bg2">
                    <a:lumMod val="75000"/>
                  </a:schemeClr>
                </a:solidFill>
              </a:rPr>
              <a:t>según la situación del educando</a:t>
            </a:r>
            <a:r>
              <a:rPr lang="en-US" sz="1200" b="0" i="0" u="none" strike="noStrike" baseline="0" dirty="0">
                <a:solidFill>
                  <a:schemeClr val="bg2">
                    <a:lumMod val="75000"/>
                  </a:schemeClr>
                </a:solidFill>
              </a:rPr>
              <a:t>);</a:t>
            </a:r>
          </a:p>
          <a:p>
            <a:pPr marL="809625" indent="-182563" algn="just">
              <a:spcBef>
                <a:spcPts val="600"/>
              </a:spcBef>
              <a:spcAft>
                <a:spcPts val="600"/>
              </a:spcAft>
              <a:buClr>
                <a:srgbClr val="009900"/>
              </a:buClr>
              <a:buFont typeface="Wingdings" panose="05000000000000000000" pitchFamily="2" charset="2"/>
              <a:buChar char="Ø"/>
            </a:pPr>
            <a:r>
              <a:rPr lang="en-US" sz="1200" dirty="0" err="1">
                <a:solidFill>
                  <a:schemeClr val="bg2">
                    <a:lumMod val="75000"/>
                  </a:schemeClr>
                </a:solidFill>
                <a:ea typeface="Calibri" panose="020F0502020204030204" pitchFamily="34" charset="0"/>
                <a:cs typeface="Times New Roman" panose="02020603050405020304" pitchFamily="18" charset="0"/>
              </a:rPr>
              <a:t>Alimentación</a:t>
            </a:r>
            <a:r>
              <a:rPr lang="en-US" sz="1200" dirty="0">
                <a:solidFill>
                  <a:schemeClr val="bg2">
                    <a:lumMod val="75000"/>
                  </a:schemeClr>
                </a:solidFill>
                <a:ea typeface="Calibri" panose="020F0502020204030204" pitchFamily="34" charset="0"/>
                <a:cs typeface="Times New Roman" panose="02020603050405020304" pitchFamily="18" charset="0"/>
              </a:rPr>
              <a:t> (</a:t>
            </a:r>
            <a:r>
              <a:rPr lang="pt-PT" sz="1200" dirty="0">
                <a:solidFill>
                  <a:schemeClr val="bg2">
                    <a:lumMod val="75000"/>
                  </a:schemeClr>
                </a:solidFill>
                <a:ea typeface="Calibri" panose="020F0502020204030204" pitchFamily="34" charset="0"/>
                <a:cs typeface="Times New Roman" panose="02020603050405020304" pitchFamily="18" charset="0"/>
              </a:rPr>
              <a:t>i</a:t>
            </a:r>
            <a:r>
              <a:rPr lang="pt-PT" sz="1200" b="0" i="0" u="none" strike="noStrike" baseline="0" dirty="0">
                <a:solidFill>
                  <a:schemeClr val="bg2">
                    <a:lumMod val="75000"/>
                  </a:schemeClr>
                </a:solidFill>
              </a:rPr>
              <a:t>gual al valor definido para los trabajadores que ejerzan funciones públicas, en forma de subsidio o </a:t>
            </a:r>
            <a:r>
              <a:rPr lang="en-US" sz="1200" b="0" i="0" u="none" strike="noStrike" baseline="0" dirty="0" err="1">
                <a:solidFill>
                  <a:schemeClr val="bg2">
                    <a:lumMod val="75000"/>
                  </a:schemeClr>
                </a:solidFill>
              </a:rPr>
              <a:t>en</a:t>
            </a:r>
            <a:r>
              <a:rPr lang="en-US" sz="1200" b="0" i="0" u="none" strike="noStrike" baseline="0" dirty="0">
                <a:solidFill>
                  <a:schemeClr val="bg2">
                    <a:lumMod val="75000"/>
                  </a:schemeClr>
                </a:solidFill>
              </a:rPr>
              <a:t> </a:t>
            </a:r>
            <a:r>
              <a:rPr lang="en-US" sz="1200" b="0" i="0" u="none" strike="noStrike" baseline="0" dirty="0" err="1">
                <a:solidFill>
                  <a:schemeClr val="bg2">
                    <a:lumMod val="75000"/>
                  </a:schemeClr>
                </a:solidFill>
              </a:rPr>
              <a:t>especie</a:t>
            </a:r>
            <a:r>
              <a:rPr lang="en-US" sz="1200" b="0" i="0" u="none" strike="noStrike" baseline="0" dirty="0">
                <a:solidFill>
                  <a:schemeClr val="bg2">
                    <a:lumMod val="75000"/>
                  </a:schemeClr>
                </a:solidFill>
              </a:rPr>
              <a:t>);</a:t>
            </a:r>
          </a:p>
          <a:p>
            <a:pPr marL="809625" indent="-182563" algn="just">
              <a:spcBef>
                <a:spcPts val="600"/>
              </a:spcBef>
              <a:spcAft>
                <a:spcPts val="600"/>
              </a:spcAft>
              <a:buClr>
                <a:srgbClr val="009900"/>
              </a:buClr>
              <a:buFont typeface="Wingdings" panose="05000000000000000000" pitchFamily="2" charset="2"/>
              <a:buChar char="Ø"/>
            </a:pPr>
            <a:r>
              <a:rPr lang="en-US" sz="1200" dirty="0" err="1">
                <a:solidFill>
                  <a:schemeClr val="bg2">
                    <a:lumMod val="75000"/>
                  </a:schemeClr>
                </a:solidFill>
                <a:ea typeface="Calibri" panose="020F0502020204030204" pitchFamily="34" charset="0"/>
                <a:cs typeface="Times New Roman" panose="02020603050405020304" pitchFamily="18" charset="0"/>
              </a:rPr>
              <a:t>Traslados</a:t>
            </a:r>
            <a:r>
              <a:rPr lang="en-US" sz="1200" dirty="0">
                <a:solidFill>
                  <a:schemeClr val="bg2">
                    <a:lumMod val="75000"/>
                  </a:schemeClr>
                </a:solidFill>
                <a:ea typeface="Calibri" panose="020F0502020204030204" pitchFamily="34" charset="0"/>
                <a:cs typeface="Times New Roman" panose="02020603050405020304" pitchFamily="18" charset="0"/>
              </a:rPr>
              <a:t> (</a:t>
            </a:r>
            <a:r>
              <a:rPr lang="pt-PT" sz="1200" b="0" i="0" u="none" strike="noStrike" baseline="0" dirty="0">
                <a:solidFill>
                  <a:schemeClr val="bg2">
                    <a:lumMod val="75000"/>
                  </a:schemeClr>
                </a:solidFill>
              </a:rPr>
              <a:t>total de los gastos dedicados al </a:t>
            </a:r>
            <a:r>
              <a:rPr lang="en-US" sz="1200" b="0" i="0" u="none" strike="noStrike" baseline="0" dirty="0" err="1">
                <a:solidFill>
                  <a:schemeClr val="bg2">
                    <a:lumMod val="75000"/>
                  </a:schemeClr>
                </a:solidFill>
              </a:rPr>
              <a:t>transporte</a:t>
            </a:r>
            <a:r>
              <a:rPr lang="en-US" sz="1200" b="0" i="0" u="none" strike="noStrike" baseline="0" dirty="0">
                <a:solidFill>
                  <a:schemeClr val="bg2">
                    <a:lumMod val="75000"/>
                  </a:schemeClr>
                </a:solidFill>
              </a:rPr>
              <a:t> </a:t>
            </a:r>
            <a:r>
              <a:rPr lang="en-US" sz="1200" b="0" i="0" u="none" strike="noStrike" baseline="0" dirty="0" err="1">
                <a:solidFill>
                  <a:schemeClr val="bg2">
                    <a:lumMod val="75000"/>
                  </a:schemeClr>
                </a:solidFill>
              </a:rPr>
              <a:t>colectivo</a:t>
            </a:r>
            <a:r>
              <a:rPr lang="en-US" sz="1200" dirty="0">
                <a:solidFill>
                  <a:schemeClr val="bg2">
                    <a:lumMod val="75000"/>
                  </a:schemeClr>
                </a:solidFill>
              </a:rPr>
              <a:t> </a:t>
            </a:r>
            <a:r>
              <a:rPr lang="en-US" sz="1200" b="0" i="0" u="none" strike="noStrike" baseline="0" dirty="0">
                <a:solidFill>
                  <a:schemeClr val="bg2">
                    <a:lumMod val="75000"/>
                  </a:schemeClr>
                </a:solidFill>
              </a:rPr>
              <a:t>o</a:t>
            </a:r>
            <a:r>
              <a:rPr lang="en-US" sz="1200" b="0" i="0" u="none" strike="noStrike" dirty="0">
                <a:solidFill>
                  <a:schemeClr val="bg2">
                    <a:lumMod val="75000"/>
                  </a:schemeClr>
                </a:solidFill>
              </a:rPr>
              <a:t> un</a:t>
            </a:r>
            <a:r>
              <a:rPr lang="en-US" sz="1200" dirty="0">
                <a:solidFill>
                  <a:schemeClr val="bg2">
                    <a:lumMod val="75000"/>
                  </a:schemeClr>
                </a:solidFill>
              </a:rPr>
              <a:t> </a:t>
            </a:r>
            <a:r>
              <a:rPr lang="pt-PT" sz="1200" dirty="0">
                <a:solidFill>
                  <a:schemeClr val="bg2">
                    <a:lumMod val="75000"/>
                  </a:schemeClr>
                </a:solidFill>
              </a:rPr>
              <a:t>s</a:t>
            </a:r>
            <a:r>
              <a:rPr lang="pt-PT" sz="1200" b="0" i="0" u="none" strike="noStrike" baseline="0" dirty="0">
                <a:solidFill>
                  <a:schemeClr val="bg2">
                    <a:lumMod val="75000"/>
                  </a:schemeClr>
                </a:solidFill>
              </a:rPr>
              <a:t>ubsidio/una ayuda en especie con un valor máximo mensual del 15 </a:t>
            </a:r>
            <a:r>
              <a:rPr lang="pt-PT" sz="1200" dirty="0">
                <a:solidFill>
                  <a:schemeClr val="bg2">
                    <a:lumMod val="75000"/>
                  </a:schemeClr>
                </a:solidFill>
              </a:rPr>
              <a:t>% de la tasa de referencia de asistencia social</a:t>
            </a:r>
            <a:r>
              <a:rPr lang="pt-PT" sz="1200" b="0" i="0" u="none" strike="noStrike" baseline="0" dirty="0">
                <a:solidFill>
                  <a:schemeClr val="bg2">
                    <a:lumMod val="75000"/>
                  </a:schemeClr>
                </a:solidFill>
              </a:rPr>
              <a:t>);</a:t>
            </a:r>
          </a:p>
          <a:p>
            <a:pPr marL="809625" indent="-182563" algn="just">
              <a:spcBef>
                <a:spcPts val="600"/>
              </a:spcBef>
              <a:spcAft>
                <a:spcPts val="600"/>
              </a:spcAft>
              <a:buClr>
                <a:srgbClr val="009900"/>
              </a:buClr>
              <a:buFont typeface="Wingdings" panose="05000000000000000000" pitchFamily="2" charset="2"/>
              <a:buChar char="Ø"/>
            </a:pPr>
            <a:r>
              <a:rPr lang="pt-PT" sz="1200" dirty="0">
                <a:solidFill>
                  <a:schemeClr val="bg2">
                    <a:lumMod val="75000"/>
                  </a:schemeClr>
                </a:solidFill>
                <a:ea typeface="Calibri" panose="020F0502020204030204" pitchFamily="34" charset="0"/>
                <a:cs typeface="Times New Roman" panose="02020603050405020304" pitchFamily="18" charset="0"/>
              </a:rPr>
              <a:t>Acogida (</a:t>
            </a:r>
            <a:r>
              <a:rPr lang="pt-PT" sz="1200" dirty="0">
                <a:solidFill>
                  <a:schemeClr val="bg2">
                    <a:lumMod val="75000"/>
                  </a:schemeClr>
                </a:solidFill>
              </a:rPr>
              <a:t>con un </a:t>
            </a:r>
            <a:r>
              <a:rPr lang="pt-PT" sz="1200" b="0" i="0" u="none" strike="noStrike" baseline="0" dirty="0">
                <a:solidFill>
                  <a:schemeClr val="bg2">
                    <a:lumMod val="75000"/>
                  </a:schemeClr>
                </a:solidFill>
              </a:rPr>
              <a:t>valor máximo mensual del 50 % </a:t>
            </a:r>
            <a:r>
              <a:rPr lang="pt-PT" sz="1200" dirty="0">
                <a:solidFill>
                  <a:schemeClr val="bg2">
                    <a:lumMod val="75000"/>
                  </a:schemeClr>
                </a:solidFill>
              </a:rPr>
              <a:t>de la tasa de referencia de asistencia social</a:t>
            </a:r>
            <a:r>
              <a:rPr lang="en-US" sz="1200" dirty="0">
                <a:solidFill>
                  <a:schemeClr val="bg2">
                    <a:lumMod val="75000"/>
                  </a:schemeClr>
                </a:solidFill>
              </a:rPr>
              <a:t>);</a:t>
            </a:r>
          </a:p>
          <a:p>
            <a:pPr marL="809625" indent="-182563" algn="just">
              <a:spcBef>
                <a:spcPts val="600"/>
              </a:spcBef>
              <a:spcAft>
                <a:spcPts val="600"/>
              </a:spcAft>
              <a:buClr>
                <a:srgbClr val="009900"/>
              </a:buClr>
              <a:buFont typeface="Wingdings" panose="05000000000000000000" pitchFamily="2" charset="2"/>
              <a:buChar char="Ø"/>
            </a:pPr>
            <a:r>
              <a:rPr lang="en-US" sz="1200" dirty="0" err="1">
                <a:solidFill>
                  <a:schemeClr val="bg2">
                    <a:lumMod val="75000"/>
                  </a:schemeClr>
                </a:solidFill>
                <a:ea typeface="Calibri" panose="020F0502020204030204" pitchFamily="34" charset="0"/>
                <a:cs typeface="Times New Roman" panose="02020603050405020304" pitchFamily="18" charset="0"/>
              </a:rPr>
              <a:t>Alojamiento</a:t>
            </a:r>
            <a:r>
              <a:rPr lang="en-US" sz="1200" dirty="0">
                <a:solidFill>
                  <a:schemeClr val="bg2">
                    <a:lumMod val="75000"/>
                  </a:schemeClr>
                </a:solidFill>
                <a:ea typeface="Calibri" panose="020F0502020204030204" pitchFamily="34" charset="0"/>
                <a:cs typeface="Times New Roman" panose="02020603050405020304" pitchFamily="18" charset="0"/>
              </a:rPr>
              <a:t> (</a:t>
            </a:r>
            <a:r>
              <a:rPr lang="pt-PT" sz="1200" dirty="0">
                <a:solidFill>
                  <a:schemeClr val="bg2">
                    <a:lumMod val="75000"/>
                  </a:schemeClr>
                </a:solidFill>
                <a:ea typeface="Calibri" panose="020F0502020204030204" pitchFamily="34" charset="0"/>
                <a:cs typeface="Times New Roman" panose="02020603050405020304" pitchFamily="18" charset="0"/>
              </a:rPr>
              <a:t>con un</a:t>
            </a:r>
            <a:r>
              <a:rPr lang="pt-PT" sz="1200" b="0" i="0" u="none" strike="noStrike" baseline="0" dirty="0">
                <a:solidFill>
                  <a:schemeClr val="bg2">
                    <a:lumMod val="75000"/>
                  </a:schemeClr>
                </a:solidFill>
              </a:rPr>
              <a:t> valor máximo mensual del 30 % </a:t>
            </a:r>
            <a:r>
              <a:rPr lang="pt-PT" sz="1200" dirty="0">
                <a:solidFill>
                  <a:schemeClr val="bg2">
                    <a:lumMod val="75000"/>
                  </a:schemeClr>
                </a:solidFill>
              </a:rPr>
              <a:t>de la tasa de referencia de asistencia social</a:t>
            </a:r>
            <a:r>
              <a:rPr lang="pt-PT" sz="1200" b="0" i="0" u="none" strike="noStrike" baseline="0" dirty="0">
                <a:solidFill>
                  <a:schemeClr val="bg2">
                    <a:lumMod val="75000"/>
                  </a:schemeClr>
                </a:solidFill>
              </a:rPr>
              <a:t>, en</a:t>
            </a:r>
            <a:r>
              <a:rPr lang="pt-PT" sz="1200" b="0" i="0" u="none" strike="noStrike" dirty="0">
                <a:solidFill>
                  <a:schemeClr val="bg2">
                    <a:lumMod val="75000"/>
                  </a:schemeClr>
                </a:solidFill>
              </a:rPr>
              <a:t> forma de</a:t>
            </a:r>
            <a:r>
              <a:rPr lang="pt-PT" sz="1200" b="0" i="0" u="none" strike="noStrike" baseline="0" dirty="0">
                <a:solidFill>
                  <a:schemeClr val="bg2">
                    <a:lumMod val="75000"/>
                  </a:schemeClr>
                </a:solidFill>
              </a:rPr>
              <a:t> </a:t>
            </a:r>
            <a:r>
              <a:rPr lang="en-US" sz="1200" b="0" i="0" u="none" strike="noStrike" baseline="0" dirty="0" err="1">
                <a:solidFill>
                  <a:schemeClr val="bg2">
                    <a:lumMod val="75000"/>
                  </a:schemeClr>
                </a:solidFill>
              </a:rPr>
              <a:t>subsidio</a:t>
            </a:r>
            <a:r>
              <a:rPr lang="en-US" sz="1200" b="0" i="0" u="none" strike="noStrike" baseline="0" dirty="0">
                <a:solidFill>
                  <a:schemeClr val="bg2">
                    <a:lumMod val="75000"/>
                  </a:schemeClr>
                </a:solidFill>
              </a:rPr>
              <a:t> o </a:t>
            </a:r>
            <a:r>
              <a:rPr lang="en-US" sz="1200" b="0" i="0" u="none" strike="noStrike" baseline="0" dirty="0" err="1">
                <a:solidFill>
                  <a:schemeClr val="bg2">
                    <a:lumMod val="75000"/>
                  </a:schemeClr>
                </a:solidFill>
              </a:rPr>
              <a:t>en</a:t>
            </a:r>
            <a:r>
              <a:rPr lang="en-US" sz="1200" b="0" i="0" u="none" strike="noStrike" baseline="0" dirty="0">
                <a:solidFill>
                  <a:schemeClr val="bg2">
                    <a:lumMod val="75000"/>
                  </a:schemeClr>
                </a:solidFill>
              </a:rPr>
              <a:t> </a:t>
            </a:r>
            <a:r>
              <a:rPr lang="en-US" sz="1200" b="0" i="0" u="none" strike="noStrike" baseline="0" dirty="0" err="1">
                <a:solidFill>
                  <a:schemeClr val="bg2">
                    <a:lumMod val="75000"/>
                  </a:schemeClr>
                </a:solidFill>
              </a:rPr>
              <a:t>especie</a:t>
            </a:r>
            <a:r>
              <a:rPr lang="en-US" sz="1200" b="0" i="0" u="none" strike="noStrike" baseline="0" dirty="0">
                <a:solidFill>
                  <a:schemeClr val="bg2">
                    <a:lumMod val="75000"/>
                  </a:schemeClr>
                </a:solidFill>
                <a:cs typeface="Times New Roman" panose="02020603050405020304" pitchFamily="18" charset="0"/>
              </a:rPr>
              <a:t>).</a:t>
            </a:r>
            <a:endParaRPr lang="pt-PT" sz="1200" b="0" i="0" u="none" strike="noStrike" baseline="0" dirty="0">
              <a:solidFill>
                <a:schemeClr val="bg2">
                  <a:lumMod val="75000"/>
                </a:schemeClr>
              </a:solidFill>
              <a:cs typeface="Times New Roman" panose="02020603050405020304" pitchFamily="18" charset="0"/>
            </a:endParaRPr>
          </a:p>
          <a:p>
            <a:pPr marL="171450" indent="-171450" algn="just">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cs typeface="Times New Roman" panose="02020603050405020304" pitchFamily="18" charset="0"/>
              </a:rPr>
              <a:t>En cuanto a la FCT, además de las ayudas referidas anteriormente, la empresa que acoja al educando aportará un complemento de ayudas sociales con un importe mínimo del 50 % </a:t>
            </a:r>
            <a:r>
              <a:rPr lang="pt-PT" sz="1200" dirty="0">
                <a:solidFill>
                  <a:schemeClr val="bg2">
                    <a:lumMod val="75000"/>
                  </a:schemeClr>
                </a:solidFill>
              </a:rPr>
              <a:t>de la tasa de referencia de asistencia social</a:t>
            </a:r>
            <a:r>
              <a:rPr lang="pt-PT" sz="1200" dirty="0">
                <a:solidFill>
                  <a:schemeClr val="bg2">
                    <a:lumMod val="75000"/>
                  </a:schemeClr>
                </a:solidFill>
                <a:cs typeface="Times New Roman" panose="02020603050405020304" pitchFamily="18" charset="0"/>
              </a:rPr>
              <a:t>.</a:t>
            </a:r>
            <a:endParaRPr lang="en-US" sz="1200" b="0" i="0" u="none" strike="noStrike" baseline="0" dirty="0">
              <a:solidFill>
                <a:schemeClr val="bg2">
                  <a:lumMod val="75000"/>
                </a:schemeClr>
              </a:solidFill>
              <a:cs typeface="Times New Roman" panose="02020603050405020304" pitchFamily="18" charset="0"/>
            </a:endParaRPr>
          </a:p>
        </p:txBody>
      </p:sp>
      <p:grpSp>
        <p:nvGrpSpPr>
          <p:cNvPr id="5" name="Agrupar 4">
            <a:extLst>
              <a:ext uri="{FF2B5EF4-FFF2-40B4-BE49-F238E27FC236}">
                <a16:creationId xmlns:a16="http://schemas.microsoft.com/office/drawing/2014/main" id="{D0E1B7C4-69DE-EB5A-7F27-3AA70F415EE3}"/>
              </a:ext>
            </a:extLst>
          </p:cNvPr>
          <p:cNvGrpSpPr/>
          <p:nvPr/>
        </p:nvGrpSpPr>
        <p:grpSpPr>
          <a:xfrm>
            <a:off x="531480" y="1097025"/>
            <a:ext cx="2425616" cy="4370485"/>
            <a:chOff x="762477" y="1158548"/>
            <a:chExt cx="2425616" cy="4370485"/>
          </a:xfrm>
        </p:grpSpPr>
        <p:pic>
          <p:nvPicPr>
            <p:cNvPr id="35" name="Imagem 34">
              <a:extLst>
                <a:ext uri="{FF2B5EF4-FFF2-40B4-BE49-F238E27FC236}">
                  <a16:creationId xmlns:a16="http://schemas.microsoft.com/office/drawing/2014/main" id="{075BE797-B9F6-3AF1-D512-4019B796E269}"/>
                </a:ext>
              </a:extLst>
            </p:cNvPr>
            <p:cNvPicPr>
              <a:picLocks noChangeAspect="1"/>
            </p:cNvPicPr>
            <p:nvPr/>
          </p:nvPicPr>
          <p:blipFill rotWithShape="1">
            <a:blip r:embed="rId3"/>
            <a:srcRect t="9890" b="8323"/>
            <a:stretch/>
          </p:blipFill>
          <p:spPr>
            <a:xfrm>
              <a:off x="762477" y="1158548"/>
              <a:ext cx="2425616" cy="1435409"/>
            </a:xfrm>
            <a:prstGeom prst="roundRect">
              <a:avLst>
                <a:gd name="adj" fmla="val 531"/>
              </a:avLst>
            </a:prstGeom>
            <a:solidFill>
              <a:srgbClr val="FFFFFF">
                <a:shade val="85000"/>
              </a:srgbClr>
            </a:solidFill>
            <a:ln>
              <a:noFill/>
            </a:ln>
            <a:effectLst>
              <a:reflection blurRad="12700" stA="38000" endPos="28000" dist="5000" dir="5400000" sy="-100000" algn="bl" rotWithShape="0"/>
            </a:effectLst>
          </p:spPr>
        </p:pic>
        <p:pic>
          <p:nvPicPr>
            <p:cNvPr id="37" name="Imagem 36">
              <a:extLst>
                <a:ext uri="{FF2B5EF4-FFF2-40B4-BE49-F238E27FC236}">
                  <a16:creationId xmlns:a16="http://schemas.microsoft.com/office/drawing/2014/main" id="{AAECFB3F-C7F5-6DB5-8A9E-FD41E586E08F}"/>
                </a:ext>
              </a:extLst>
            </p:cNvPr>
            <p:cNvPicPr>
              <a:picLocks noChangeAspect="1"/>
            </p:cNvPicPr>
            <p:nvPr/>
          </p:nvPicPr>
          <p:blipFill rotWithShape="1">
            <a:blip r:embed="rId4"/>
            <a:srcRect t="1844" b="27429"/>
            <a:stretch/>
          </p:blipFill>
          <p:spPr>
            <a:xfrm>
              <a:off x="762477" y="2709733"/>
              <a:ext cx="2425616" cy="1268115"/>
            </a:xfrm>
            <a:prstGeom prst="roundRect">
              <a:avLst>
                <a:gd name="adj" fmla="val 228"/>
              </a:avLst>
            </a:prstGeom>
            <a:solidFill>
              <a:srgbClr val="FFFFFF">
                <a:shade val="85000"/>
              </a:srgbClr>
            </a:solidFill>
            <a:ln>
              <a:noFill/>
            </a:ln>
            <a:effectLst>
              <a:reflection blurRad="12700" stA="38000" endPos="28000" dist="5000" dir="5400000" sy="-100000" algn="bl" rotWithShape="0"/>
            </a:effectLst>
          </p:spPr>
        </p:pic>
        <p:pic>
          <p:nvPicPr>
            <p:cNvPr id="41" name="Imagem 40">
              <a:extLst>
                <a:ext uri="{FF2B5EF4-FFF2-40B4-BE49-F238E27FC236}">
                  <a16:creationId xmlns:a16="http://schemas.microsoft.com/office/drawing/2014/main" id="{B9DDBB0A-A106-2D04-040C-730CA00538D0}"/>
                </a:ext>
              </a:extLst>
            </p:cNvPr>
            <p:cNvPicPr>
              <a:picLocks noChangeAspect="1"/>
            </p:cNvPicPr>
            <p:nvPr/>
          </p:nvPicPr>
          <p:blipFill rotWithShape="1">
            <a:blip r:embed="rId5"/>
            <a:srcRect b="16617"/>
            <a:stretch/>
          </p:blipFill>
          <p:spPr>
            <a:xfrm>
              <a:off x="762477" y="4093624"/>
              <a:ext cx="2425616" cy="1435409"/>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sp>
        <p:nvSpPr>
          <p:cNvPr id="48" name="CaixaDeTexto 47">
            <a:extLst>
              <a:ext uri="{FF2B5EF4-FFF2-40B4-BE49-F238E27FC236}">
                <a16:creationId xmlns:a16="http://schemas.microsoft.com/office/drawing/2014/main" id="{D9A5594B-444A-C430-157D-C5BDB02C9FCB}"/>
              </a:ext>
            </a:extLst>
          </p:cNvPr>
          <p:cNvSpPr txBox="1"/>
          <p:nvPr/>
        </p:nvSpPr>
        <p:spPr>
          <a:xfrm>
            <a:off x="433559" y="379309"/>
            <a:ext cx="8869061" cy="461665"/>
          </a:xfrm>
          <a:prstGeom prst="rect">
            <a:avLst/>
          </a:prstGeom>
          <a:noFill/>
        </p:spPr>
        <p:txBody>
          <a:bodyPr wrap="square">
            <a:spAutoFit/>
          </a:bodyPr>
          <a:lstStyle/>
          <a:p>
            <a:r>
              <a:rPr lang="pt-PT" sz="2400" b="1" i="0" u="none" strike="noStrike" baseline="0" dirty="0">
                <a:solidFill>
                  <a:schemeClr val="bg1">
                    <a:lumMod val="65000"/>
                  </a:schemeClr>
                </a:solidFill>
              </a:rPr>
              <a:t>Programa PRO_MOV| Cursos de </a:t>
            </a:r>
            <a:r>
              <a:rPr lang="pt-PT" sz="2400" b="1" dirty="0">
                <a:solidFill>
                  <a:schemeClr val="bg1">
                    <a:lumMod val="65000"/>
                  </a:schemeClr>
                </a:solidFill>
              </a:rPr>
              <a:t>reciclaje profesional</a:t>
            </a:r>
            <a:endParaRPr lang="pt-PT" sz="2400" b="1" i="0" u="none" strike="noStrike" baseline="0" dirty="0">
              <a:solidFill>
                <a:schemeClr val="bg1">
                  <a:lumMod val="65000"/>
                </a:schemeClr>
              </a:solidFill>
            </a:endParaRPr>
          </a:p>
        </p:txBody>
      </p:sp>
    </p:spTree>
    <p:extLst>
      <p:ext uri="{BB962C8B-B14F-4D97-AF65-F5344CB8AC3E}">
        <p14:creationId xmlns:p14="http://schemas.microsoft.com/office/powerpoint/2010/main" val="396537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1B7EE1D-2AD3-B2D4-142C-D5F5AD89C78F}"/>
              </a:ext>
            </a:extLst>
          </p:cNvPr>
          <p:cNvPicPr>
            <a:picLocks noChangeAspect="1"/>
          </p:cNvPicPr>
          <p:nvPr/>
        </p:nvPicPr>
        <p:blipFill>
          <a:blip r:embed="rId3"/>
          <a:stretch>
            <a:fillRect/>
          </a:stretch>
        </p:blipFill>
        <p:spPr>
          <a:xfrm>
            <a:off x="8012690" y="998599"/>
            <a:ext cx="3793169" cy="2134899"/>
          </a:xfrm>
          <a:prstGeom prst="rect">
            <a:avLst/>
          </a:prstGeom>
        </p:spPr>
      </p:pic>
      <p:sp>
        <p:nvSpPr>
          <p:cNvPr id="42" name="CaixaDeTexto 41">
            <a:extLst>
              <a:ext uri="{FF2B5EF4-FFF2-40B4-BE49-F238E27FC236}">
                <a16:creationId xmlns:a16="http://schemas.microsoft.com/office/drawing/2014/main" id="{5E12DD64-AD75-89D6-90E2-2DCB7F03B4B2}"/>
              </a:ext>
            </a:extLst>
          </p:cNvPr>
          <p:cNvSpPr txBox="1"/>
          <p:nvPr/>
        </p:nvSpPr>
        <p:spPr>
          <a:xfrm>
            <a:off x="583474" y="998599"/>
            <a:ext cx="7325972" cy="4955203"/>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ea typeface="Calibri" panose="020F0502020204030204" pitchFamily="34" charset="0"/>
                <a:cs typeface="Times New Roman" panose="02020603050405020304" pitchFamily="18" charset="0"/>
              </a:rPr>
              <a:t>Cooperación y asociación con empresas de referencia que contribuyen a:</a:t>
            </a: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pt-PT" sz="1200" dirty="0">
                <a:solidFill>
                  <a:schemeClr val="bg2">
                    <a:lumMod val="75000"/>
                  </a:schemeClr>
                </a:solidFill>
                <a:ea typeface="Calibri" panose="020F0502020204030204" pitchFamily="34" charset="0"/>
                <a:cs typeface="Times New Roman" panose="02020603050405020304" pitchFamily="18" charset="0"/>
              </a:rPr>
              <a:t>Generar sinergias que favorezcan una respuesta más adecuada a las exigencias de las personas y de las organizaciones, compartiendo conocimientos especializados en determinadas áreas de actividad;</a:t>
            </a: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pt-PT" sz="1200" dirty="0">
                <a:solidFill>
                  <a:schemeClr val="bg2">
                    <a:lumMod val="75000"/>
                  </a:schemeClr>
                </a:solidFill>
                <a:ea typeface="Calibri" panose="020F0502020204030204" pitchFamily="34" charset="0"/>
                <a:cs typeface="Times New Roman" panose="02020603050405020304" pitchFamily="18" charset="0"/>
              </a:rPr>
              <a:t>P</a:t>
            </a:r>
            <a:r>
              <a:rPr lang="pt-PT" sz="1200" dirty="0">
                <a:solidFill>
                  <a:schemeClr val="bg2">
                    <a:lumMod val="75000"/>
                  </a:schemeClr>
                </a:solidFill>
                <a:effectLst/>
                <a:ea typeface="Calibri" panose="020F0502020204030204" pitchFamily="34" charset="0"/>
                <a:cs typeface="Times New Roman" panose="02020603050405020304" pitchFamily="18" charset="0"/>
              </a:rPr>
              <a:t>romover </a:t>
            </a:r>
            <a:r>
              <a:rPr lang="pt-PT" sz="1200" dirty="0">
                <a:solidFill>
                  <a:schemeClr val="bg2">
                    <a:lumMod val="75000"/>
                  </a:schemeClr>
                </a:solidFill>
                <a:ea typeface="Calibri" panose="020F0502020204030204" pitchFamily="34" charset="0"/>
                <a:cs typeface="Times New Roman" panose="02020603050405020304" pitchFamily="18" charset="0"/>
              </a:rPr>
              <a:t>una mayor eficacia y eficiencia en las trayectorias de aprendizaje a lo largo de la vida y en la respuesta a los desafíos del mercado de trabajo y de nuevas competencias;</a:t>
            </a: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pt-PT" sz="1200" dirty="0">
                <a:solidFill>
                  <a:schemeClr val="bg2">
                    <a:lumMod val="75000"/>
                  </a:schemeClr>
                </a:solidFill>
                <a:effectLst/>
                <a:ea typeface="Calibri" panose="020F0502020204030204" pitchFamily="34" charset="0"/>
                <a:cs typeface="Times New Roman" panose="02020603050405020304" pitchFamily="18" charset="0"/>
              </a:rPr>
              <a:t>Incrementar las competencias sociales, personales </a:t>
            </a:r>
            <a:r>
              <a:rPr lang="pt-PT" sz="1200" dirty="0">
                <a:solidFill>
                  <a:schemeClr val="bg2">
                    <a:lumMod val="75000"/>
                  </a:schemeClr>
                </a:solidFill>
                <a:ea typeface="Calibri" panose="020F0502020204030204" pitchFamily="34" charset="0"/>
                <a:cs typeface="Times New Roman" panose="02020603050405020304" pitchFamily="18" charset="0"/>
              </a:rPr>
              <a:t>y</a:t>
            </a:r>
            <a:r>
              <a:rPr lang="pt-PT" sz="1200" dirty="0">
                <a:solidFill>
                  <a:schemeClr val="bg2">
                    <a:lumMod val="75000"/>
                  </a:schemeClr>
                </a:solidFill>
                <a:effectLst/>
                <a:ea typeface="Calibri" panose="020F0502020204030204" pitchFamily="34" charset="0"/>
                <a:cs typeface="Times New Roman" panose="02020603050405020304" pitchFamily="18" charset="0"/>
              </a:rPr>
              <a:t> técnicas de las personas en situación o en riesgo de desempleo</a:t>
            </a:r>
            <a:r>
              <a:rPr lang="pt-PT" sz="1200" dirty="0">
                <a:solidFill>
                  <a:schemeClr val="bg2">
                    <a:lumMod val="75000"/>
                  </a:schemeClr>
                </a:solidFill>
                <a:ea typeface="Calibri" panose="020F0502020204030204" pitchFamily="34" charset="0"/>
                <a:cs typeface="Times New Roman" panose="02020603050405020304" pitchFamily="18" charset="0"/>
              </a:rPr>
              <a:t> que estén</a:t>
            </a:r>
            <a:r>
              <a:rPr lang="pt-PT" sz="1200" dirty="0">
                <a:solidFill>
                  <a:schemeClr val="bg2">
                    <a:lumMod val="75000"/>
                  </a:schemeClr>
                </a:solidFill>
                <a:effectLst/>
                <a:ea typeface="Calibri" panose="020F0502020204030204" pitchFamily="34" charset="0"/>
                <a:cs typeface="Times New Roman" panose="02020603050405020304" pitchFamily="18" charset="0"/>
              </a:rPr>
              <a:t> inscritas en los </a:t>
            </a:r>
            <a:r>
              <a:rPr lang="pt-PT" sz="1200" dirty="0">
                <a:solidFill>
                  <a:schemeClr val="bg2">
                    <a:lumMod val="75000"/>
                  </a:schemeClr>
                </a:solidFill>
                <a:ea typeface="Calibri" panose="020F0502020204030204" pitchFamily="34" charset="0"/>
                <a:cs typeface="Times New Roman" panose="02020603050405020304" pitchFamily="18" charset="0"/>
              </a:rPr>
              <a:t>c</a:t>
            </a:r>
            <a:r>
              <a:rPr lang="pt-PT" sz="1200" dirty="0">
                <a:solidFill>
                  <a:schemeClr val="bg2">
                    <a:lumMod val="75000"/>
                  </a:schemeClr>
                </a:solidFill>
                <a:effectLst/>
                <a:ea typeface="Calibri" panose="020F0502020204030204" pitchFamily="34" charset="0"/>
                <a:cs typeface="Times New Roman" panose="02020603050405020304" pitchFamily="18" charset="0"/>
              </a:rPr>
              <a:t>entros del IEFP, I.P., de modo que potencien su reintegración profesional en el mercado de trabajo, así como la conservación del empleo en el caso de trabajadores activos contratados y en situación de riesgo de desempleo;</a:t>
            </a: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pt-PT" sz="1200" dirty="0">
                <a:solidFill>
                  <a:schemeClr val="bg2">
                    <a:lumMod val="75000"/>
                  </a:schemeClr>
                </a:solidFill>
                <a:effectLst/>
                <a:ea typeface="Calibri" panose="020F0502020204030204" pitchFamily="34" charset="0"/>
                <a:cs typeface="Times New Roman" panose="02020603050405020304" pitchFamily="18" charset="0"/>
              </a:rPr>
              <a:t>Promover </a:t>
            </a:r>
            <a:r>
              <a:rPr lang="pt-PT" sz="1200" dirty="0">
                <a:solidFill>
                  <a:schemeClr val="bg2">
                    <a:lumMod val="75000"/>
                  </a:schemeClr>
                </a:solidFill>
                <a:ea typeface="Calibri" panose="020F0502020204030204" pitchFamily="34" charset="0"/>
                <a:cs typeface="Times New Roman" panose="02020603050405020304" pitchFamily="18" charset="0"/>
              </a:rPr>
              <a:t>l</a:t>
            </a:r>
            <a:r>
              <a:rPr lang="pt-PT" sz="1200" dirty="0">
                <a:solidFill>
                  <a:schemeClr val="bg2">
                    <a:lumMod val="75000"/>
                  </a:schemeClr>
                </a:solidFill>
                <a:effectLst/>
                <a:ea typeface="Calibri" panose="020F0502020204030204" pitchFamily="34" charset="0"/>
                <a:cs typeface="Times New Roman" panose="02020603050405020304" pitchFamily="18" charset="0"/>
              </a:rPr>
              <a:t>a reconversión profesional (</a:t>
            </a:r>
            <a:r>
              <a:rPr lang="pt-PT" sz="1200" i="1" dirty="0">
                <a:solidFill>
                  <a:schemeClr val="bg2">
                    <a:lumMod val="75000"/>
                  </a:schemeClr>
                </a:solidFill>
                <a:effectLst/>
                <a:ea typeface="Calibri" panose="020F0502020204030204" pitchFamily="34" charset="0"/>
                <a:cs typeface="Times New Roman" panose="02020603050405020304" pitchFamily="18" charset="0"/>
              </a:rPr>
              <a:t>reskilling) </a:t>
            </a:r>
            <a:r>
              <a:rPr lang="pt-PT" sz="1200" dirty="0">
                <a:solidFill>
                  <a:schemeClr val="bg2">
                    <a:lumMod val="75000"/>
                  </a:schemeClr>
                </a:solidFill>
                <a:effectLst/>
                <a:ea typeface="Calibri" panose="020F0502020204030204" pitchFamily="34" charset="0"/>
                <a:cs typeface="Times New Roman" panose="02020603050405020304" pitchFamily="18" charset="0"/>
              </a:rPr>
              <a:t>de las personas en situación de desempleo dentro de áreas de actividad que sufran la falta de recursos humanos cualificados, generando de este modo dos activos para la reintegración que se pretende, siempre que sea posible en el área de formación</a:t>
            </a:r>
            <a:r>
              <a:rPr lang="pt-PT" sz="1200" dirty="0">
                <a:solidFill>
                  <a:schemeClr val="bg2">
                    <a:lumMod val="75000"/>
                  </a:schemeClr>
                </a:solidFill>
                <a:ea typeface="Calibri" panose="020F0502020204030204" pitchFamily="34" charset="0"/>
                <a:cs typeface="Times New Roman" panose="02020603050405020304" pitchFamily="18" charset="0"/>
              </a:rPr>
              <a:t> del proceso de </a:t>
            </a:r>
            <a:r>
              <a:rPr lang="pt-PT" sz="1200" i="1" dirty="0">
                <a:solidFill>
                  <a:schemeClr val="bg2">
                    <a:lumMod val="75000"/>
                  </a:schemeClr>
                </a:solidFill>
                <a:ea typeface="Calibri" panose="020F0502020204030204" pitchFamily="34" charset="0"/>
                <a:cs typeface="Times New Roman" panose="02020603050405020304" pitchFamily="18" charset="0"/>
              </a:rPr>
              <a:t>reskilling;</a:t>
            </a:r>
            <a:endParaRPr lang="pt-PT" sz="1200" dirty="0">
              <a:solidFill>
                <a:schemeClr val="bg2">
                  <a:lumMod val="75000"/>
                </a:schemeClr>
              </a:solidFill>
              <a:ea typeface="Calibri" panose="020F0502020204030204" pitchFamily="34" charset="0"/>
              <a:cs typeface="Times New Roman" panose="02020603050405020304" pitchFamily="18" charset="0"/>
            </a:endParaRPr>
          </a:p>
          <a:p>
            <a:pPr marL="627063" indent="-182563" algn="just" eaLnBrk="0" fontAlgn="base" hangingPunct="0">
              <a:spcBef>
                <a:spcPts val="1200"/>
              </a:spcBef>
              <a:spcAft>
                <a:spcPts val="1200"/>
              </a:spcAft>
              <a:buClr>
                <a:srgbClr val="009900"/>
              </a:buClr>
              <a:buFont typeface="Wingdings" panose="05000000000000000000" pitchFamily="2" charset="2"/>
              <a:buChar char="Ø"/>
            </a:pPr>
            <a:r>
              <a:rPr lang="pt-PT" sz="1200" dirty="0">
                <a:solidFill>
                  <a:schemeClr val="bg2">
                    <a:lumMod val="75000"/>
                  </a:schemeClr>
                </a:solidFill>
                <a:effectLst/>
                <a:ea typeface="Calibri" panose="020F0502020204030204" pitchFamily="34" charset="0"/>
                <a:cs typeface="Times New Roman" panose="02020603050405020304" pitchFamily="18" charset="0"/>
              </a:rPr>
              <a:t>Adoptar como referencia </a:t>
            </a:r>
            <a:r>
              <a:rPr lang="pt-PT" sz="1200" b="1" dirty="0">
                <a:solidFill>
                  <a:schemeClr val="bg2">
                    <a:lumMod val="75000"/>
                  </a:schemeClr>
                </a:solidFill>
                <a:effectLst/>
                <a:ea typeface="Calibri" panose="020F0502020204030204" pitchFamily="34" charset="0"/>
                <a:cs typeface="Times New Roman" panose="02020603050405020304" pitchFamily="18" charset="0"/>
              </a:rPr>
              <a:t>la reintegra</a:t>
            </a:r>
            <a:r>
              <a:rPr lang="pt-PT" sz="1200" b="1" dirty="0">
                <a:solidFill>
                  <a:schemeClr val="bg2">
                    <a:lumMod val="75000"/>
                  </a:schemeClr>
                </a:solidFill>
                <a:ea typeface="Calibri" panose="020F0502020204030204" pitchFamily="34" charset="0"/>
                <a:cs typeface="Times New Roman" panose="02020603050405020304" pitchFamily="18" charset="0"/>
              </a:rPr>
              <a:t>ción profesional en el mercado de trabajo de, como media, el 80 % de los educandos</a:t>
            </a:r>
            <a:r>
              <a:rPr lang="pt-PT" sz="1200" dirty="0">
                <a:solidFill>
                  <a:schemeClr val="bg2">
                    <a:lumMod val="75000"/>
                  </a:schemeClr>
                </a:solidFill>
                <a:ea typeface="Calibri" panose="020F0502020204030204" pitchFamily="34" charset="0"/>
                <a:cs typeface="Times New Roman" panose="02020603050405020304" pitchFamily="18" charset="0"/>
              </a:rPr>
              <a:t> que se encuentren en situación de desempleo al inicio del programa y que finalicen su itinerario formativo con éxito.</a:t>
            </a:r>
            <a:endParaRPr lang="pt-PT" sz="1200" dirty="0">
              <a:solidFill>
                <a:schemeClr val="bg2">
                  <a:lumMod val="75000"/>
                </a:schemeClr>
              </a:solidFill>
              <a:effectLst/>
              <a:ea typeface="Calibri" panose="020F0502020204030204" pitchFamily="34" charset="0"/>
              <a:cs typeface="Times New Roman" panose="02020603050405020304" pitchFamily="18" charset="0"/>
            </a:endParaRPr>
          </a:p>
        </p:txBody>
      </p:sp>
      <p:sp>
        <p:nvSpPr>
          <p:cNvPr id="48" name="CaixaDeTexto 47">
            <a:extLst>
              <a:ext uri="{FF2B5EF4-FFF2-40B4-BE49-F238E27FC236}">
                <a16:creationId xmlns:a16="http://schemas.microsoft.com/office/drawing/2014/main" id="{D9A5594B-444A-C430-157D-C5BDB02C9FCB}"/>
              </a:ext>
            </a:extLst>
          </p:cNvPr>
          <p:cNvSpPr txBox="1"/>
          <p:nvPr/>
        </p:nvSpPr>
        <p:spPr>
          <a:xfrm>
            <a:off x="433559" y="379309"/>
            <a:ext cx="8869061" cy="461665"/>
          </a:xfrm>
          <a:prstGeom prst="rect">
            <a:avLst/>
          </a:prstGeom>
          <a:noFill/>
        </p:spPr>
        <p:txBody>
          <a:bodyPr wrap="square">
            <a:spAutoFit/>
          </a:bodyPr>
          <a:lstStyle/>
          <a:p>
            <a:r>
              <a:rPr lang="pt-PT" sz="2400" b="1" i="0" u="none" strike="noStrike" baseline="0" dirty="0">
                <a:solidFill>
                  <a:schemeClr val="bg1">
                    <a:lumMod val="65000"/>
                  </a:schemeClr>
                </a:solidFill>
              </a:rPr>
              <a:t>Programa PRO_MOV| Cursos de </a:t>
            </a:r>
            <a:r>
              <a:rPr lang="pt-PT" sz="2400" b="1" dirty="0">
                <a:solidFill>
                  <a:schemeClr val="bg1">
                    <a:lumMod val="65000"/>
                  </a:schemeClr>
                </a:solidFill>
              </a:rPr>
              <a:t>reciclaje profesional</a:t>
            </a:r>
            <a:endParaRPr lang="pt-PT" sz="2400" b="1" i="0" u="none" strike="noStrike" baseline="0" dirty="0">
              <a:solidFill>
                <a:schemeClr val="bg1">
                  <a:lumMod val="65000"/>
                </a:schemeClr>
              </a:solidFill>
            </a:endParaRPr>
          </a:p>
        </p:txBody>
      </p:sp>
      <p:grpSp>
        <p:nvGrpSpPr>
          <p:cNvPr id="5" name="Agrupar 4">
            <a:extLst>
              <a:ext uri="{FF2B5EF4-FFF2-40B4-BE49-F238E27FC236}">
                <a16:creationId xmlns:a16="http://schemas.microsoft.com/office/drawing/2014/main" id="{1DE82399-9CCB-AE86-41AB-5BAC2047A2C6}"/>
              </a:ext>
            </a:extLst>
          </p:cNvPr>
          <p:cNvGrpSpPr/>
          <p:nvPr/>
        </p:nvGrpSpPr>
        <p:grpSpPr>
          <a:xfrm>
            <a:off x="7971631" y="3133498"/>
            <a:ext cx="3834228" cy="2334874"/>
            <a:chOff x="8163220" y="1853949"/>
            <a:chExt cx="3834228" cy="2334874"/>
          </a:xfrm>
        </p:grpSpPr>
        <p:pic>
          <p:nvPicPr>
            <p:cNvPr id="10" name="Imagem 9">
              <a:extLst>
                <a:ext uri="{FF2B5EF4-FFF2-40B4-BE49-F238E27FC236}">
                  <a16:creationId xmlns:a16="http://schemas.microsoft.com/office/drawing/2014/main" id="{95141D7B-E9BF-B049-F24A-FA4197720F4D}"/>
                </a:ext>
              </a:extLst>
            </p:cNvPr>
            <p:cNvPicPr>
              <a:picLocks noChangeAspect="1"/>
            </p:cNvPicPr>
            <p:nvPr/>
          </p:nvPicPr>
          <p:blipFill>
            <a:blip r:embed="rId4"/>
            <a:stretch>
              <a:fillRect/>
            </a:stretch>
          </p:blipFill>
          <p:spPr>
            <a:xfrm>
              <a:off x="8163220" y="1853949"/>
              <a:ext cx="3834228" cy="2334874"/>
            </a:xfrm>
            <a:prstGeom prst="rect">
              <a:avLst/>
            </a:prstGeom>
          </p:spPr>
        </p:pic>
        <p:sp>
          <p:nvSpPr>
            <p:cNvPr id="4" name="CaixaDeTexto 3">
              <a:extLst>
                <a:ext uri="{FF2B5EF4-FFF2-40B4-BE49-F238E27FC236}">
                  <a16:creationId xmlns:a16="http://schemas.microsoft.com/office/drawing/2014/main" id="{3FCB8BFA-1726-06E2-DBB3-515C8E5BAC3D}"/>
                </a:ext>
              </a:extLst>
            </p:cNvPr>
            <p:cNvSpPr txBox="1"/>
            <p:nvPr/>
          </p:nvSpPr>
          <p:spPr>
            <a:xfrm>
              <a:off x="8699863" y="3429000"/>
              <a:ext cx="3008977" cy="400110"/>
            </a:xfrm>
            <a:prstGeom prst="rect">
              <a:avLst/>
            </a:prstGeom>
            <a:noFill/>
          </p:spPr>
          <p:txBody>
            <a:bodyPr wrap="square">
              <a:spAutoFit/>
            </a:bodyPr>
            <a:lstStyle/>
            <a:p>
              <a:r>
                <a:rPr lang="en-US" sz="1000" b="1" dirty="0">
                  <a:solidFill>
                    <a:schemeClr val="bg1"/>
                  </a:solidFill>
                  <a:hlinkClick r:id="rId5">
                    <a:extLst>
                      <a:ext uri="{A12FA001-AC4F-418D-AE19-62706E023703}">
                        <ahyp:hlinkClr xmlns:ahyp="http://schemas.microsoft.com/office/drawing/2018/hyperlinkcolor" val="tx"/>
                      </a:ext>
                    </a:extLst>
                  </a:hlinkClick>
                </a:rPr>
                <a:t>https://stream.mux.com/02OYH0200LlMMQ8OWGrxBB4jV7B4jOsj1gA/high.mp4</a:t>
              </a:r>
              <a:endParaRPr lang="en-US" sz="1000" b="1" dirty="0">
                <a:solidFill>
                  <a:schemeClr val="bg1"/>
                </a:solidFill>
              </a:endParaRPr>
            </a:p>
          </p:txBody>
        </p:sp>
      </p:grpSp>
    </p:spTree>
    <p:extLst>
      <p:ext uri="{BB962C8B-B14F-4D97-AF65-F5344CB8AC3E}">
        <p14:creationId xmlns:p14="http://schemas.microsoft.com/office/powerpoint/2010/main" val="253587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B584745-2D37-CE54-EDA9-D30BC68D93C3}"/>
              </a:ext>
            </a:extLst>
          </p:cNvPr>
          <p:cNvSpPr txBox="1"/>
          <p:nvPr/>
        </p:nvSpPr>
        <p:spPr>
          <a:xfrm>
            <a:off x="433559" y="379309"/>
            <a:ext cx="8869061" cy="461665"/>
          </a:xfrm>
          <a:prstGeom prst="rect">
            <a:avLst/>
          </a:prstGeom>
          <a:noFill/>
        </p:spPr>
        <p:txBody>
          <a:bodyPr wrap="square">
            <a:spAutoFit/>
          </a:bodyPr>
          <a:lstStyle/>
          <a:p>
            <a:r>
              <a:rPr lang="pt-PT" sz="2400" b="1" i="0" u="none" strike="noStrike" baseline="0" dirty="0">
                <a:solidFill>
                  <a:srgbClr val="009900"/>
                </a:solidFill>
              </a:rPr>
              <a:t>Programa UP</a:t>
            </a:r>
            <a:r>
              <a:rPr lang="en-US" sz="2400" b="1" i="0" u="none" strike="noStrike" baseline="0" dirty="0">
                <a:solidFill>
                  <a:srgbClr val="009900"/>
                </a:solidFill>
                <a:latin typeface="Calibri" panose="020F0502020204030204" pitchFamily="34" charset="0"/>
                <a:cs typeface="Calibri" panose="020F0502020204030204" pitchFamily="34" charset="0"/>
              </a:rPr>
              <a:t>s</a:t>
            </a:r>
            <a:r>
              <a:rPr lang="en-US" sz="2400" b="1"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kill </a:t>
            </a:r>
            <a:r>
              <a:rPr lang="en-US" sz="2400" b="1" dirty="0">
                <a:solidFill>
                  <a:srgbClr val="009900"/>
                </a:solidFill>
                <a:latin typeface="Calibri" panose="020F0502020204030204" pitchFamily="34" charset="0"/>
                <a:ea typeface="Times New Roman" panose="02020603050405020304" pitchFamily="18" charset="0"/>
                <a:cs typeface="Calibri" panose="020F0502020204030204" pitchFamily="34" charset="0"/>
              </a:rPr>
              <a:t>-</a:t>
            </a:r>
            <a:r>
              <a:rPr lang="en-US" sz="2400" b="1"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Competencias</a:t>
            </a:r>
            <a:r>
              <a:rPr lang="en-US" sz="2400" b="1"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 y </a:t>
            </a:r>
            <a:r>
              <a:rPr lang="en-US" sz="2400" b="1" dirty="0" err="1">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trabajos</a:t>
            </a:r>
            <a:r>
              <a:rPr lang="en-US" sz="2400" b="1" dirty="0">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009900"/>
                </a:solidFill>
                <a:effectLst/>
                <a:latin typeface="Calibri" panose="020F0502020204030204" pitchFamily="34" charset="0"/>
                <a:ea typeface="Times New Roman" panose="02020603050405020304" pitchFamily="18" charset="0"/>
                <a:cs typeface="Calibri" panose="020F0502020204030204" pitchFamily="34" charset="0"/>
              </a:rPr>
              <a:t>digitales</a:t>
            </a:r>
            <a:endParaRPr lang="en-US" sz="2400" b="1" dirty="0">
              <a:solidFill>
                <a:srgbClr val="0099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ixaDeTexto 12">
            <a:extLst>
              <a:ext uri="{FF2B5EF4-FFF2-40B4-BE49-F238E27FC236}">
                <a16:creationId xmlns:a16="http://schemas.microsoft.com/office/drawing/2014/main" id="{84899B45-FB7F-784E-63B6-DA05ABB4F50B}"/>
              </a:ext>
            </a:extLst>
          </p:cNvPr>
          <p:cNvSpPr txBox="1"/>
          <p:nvPr/>
        </p:nvSpPr>
        <p:spPr>
          <a:xfrm>
            <a:off x="4272911" y="4971003"/>
            <a:ext cx="7765207" cy="1138773"/>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600"/>
              </a:spcBef>
              <a:spcAft>
                <a:spcPts val="600"/>
              </a:spcAft>
              <a:buClr>
                <a:srgbClr val="009900"/>
              </a:buClr>
              <a:buFont typeface="Wingdings" panose="05000000000000000000" pitchFamily="2" charset="2"/>
              <a:buChar char="v"/>
              <a:tabLst>
                <a:tab pos="627063" algn="l"/>
              </a:tabLst>
            </a:pPr>
            <a:r>
              <a:rPr lang="pt-PT" sz="1200" dirty="0">
                <a:solidFill>
                  <a:schemeClr val="bg2">
                    <a:lumMod val="75000"/>
                  </a:schemeClr>
                </a:solidFill>
                <a:ea typeface="Calibri" panose="020F0502020204030204" pitchFamily="34" charset="0"/>
                <a:cs typeface="Times New Roman" panose="02020603050405020304" pitchFamily="18" charset="0"/>
              </a:rPr>
              <a:t>Concesión de ayudas sociales por parte del IEFP, I.P. durante la formación en el aula y por parte de las empresas dentro del ámbito de la FCT, específicamente:</a:t>
            </a:r>
          </a:p>
          <a:p>
            <a:pPr marL="630238" indent="-185738" algn="just" eaLnBrk="0" fontAlgn="base" hangingPunct="0">
              <a:spcBef>
                <a:spcPts val="600"/>
              </a:spcBef>
              <a:spcAft>
                <a:spcPts val="600"/>
              </a:spcAft>
              <a:buClr>
                <a:srgbClr val="009900"/>
              </a:buClr>
              <a:buFont typeface="Wingdings" panose="05000000000000000000" pitchFamily="2" charset="2"/>
              <a:buChar char="Ø"/>
            </a:pPr>
            <a:r>
              <a:rPr lang="pt-PT" sz="1200" dirty="0">
                <a:solidFill>
                  <a:schemeClr val="bg2">
                    <a:lumMod val="75000"/>
                  </a:schemeClr>
                </a:solidFill>
                <a:ea typeface="Calibri" panose="020F0502020204030204" pitchFamily="34" charset="0"/>
                <a:cs typeface="Times New Roman" panose="02020603050405020304" pitchFamily="18" charset="0"/>
              </a:rPr>
              <a:t>Ayuda para la formación (equivalente al salario mínimo nacional);</a:t>
            </a:r>
          </a:p>
          <a:p>
            <a:pPr marL="630238" indent="-185738" algn="just">
              <a:spcBef>
                <a:spcPts val="600"/>
              </a:spcBef>
              <a:spcAft>
                <a:spcPts val="600"/>
              </a:spcAft>
              <a:buClr>
                <a:srgbClr val="009900"/>
              </a:buClr>
              <a:buFont typeface="Wingdings" panose="05000000000000000000" pitchFamily="2" charset="2"/>
              <a:buChar char="Ø"/>
            </a:pPr>
            <a:r>
              <a:rPr lang="en-US" sz="1200" dirty="0" err="1">
                <a:solidFill>
                  <a:schemeClr val="bg2">
                    <a:lumMod val="75000"/>
                  </a:schemeClr>
                </a:solidFill>
                <a:ea typeface="Calibri" panose="020F0502020204030204" pitchFamily="34" charset="0"/>
                <a:cs typeface="Times New Roman" panose="02020603050405020304" pitchFamily="18" charset="0"/>
              </a:rPr>
              <a:t>Alimentación</a:t>
            </a:r>
            <a:r>
              <a:rPr lang="en-US" sz="1200" dirty="0">
                <a:solidFill>
                  <a:schemeClr val="bg2">
                    <a:lumMod val="75000"/>
                  </a:schemeClr>
                </a:solidFill>
                <a:ea typeface="Calibri" panose="020F0502020204030204" pitchFamily="34" charset="0"/>
                <a:cs typeface="Times New Roman" panose="02020603050405020304" pitchFamily="18" charset="0"/>
              </a:rPr>
              <a:t> (</a:t>
            </a:r>
            <a:r>
              <a:rPr lang="pt-PT" sz="1200" dirty="0">
                <a:solidFill>
                  <a:schemeClr val="bg2">
                    <a:lumMod val="75000"/>
                  </a:schemeClr>
                </a:solidFill>
                <a:ea typeface="Calibri" panose="020F0502020204030204" pitchFamily="34" charset="0"/>
                <a:cs typeface="Times New Roman" panose="02020603050405020304" pitchFamily="18" charset="0"/>
              </a:rPr>
              <a:t>i</a:t>
            </a:r>
            <a:r>
              <a:rPr lang="pt-PT" sz="1200" dirty="0">
                <a:solidFill>
                  <a:schemeClr val="bg2">
                    <a:lumMod val="75000"/>
                  </a:schemeClr>
                </a:solidFill>
              </a:rPr>
              <a:t>gual al valor definido para los trabajadores que ejerzan funciones públicas)</a:t>
            </a:r>
            <a:r>
              <a:rPr lang="en-US" sz="1200" b="0" i="0" u="none" strike="noStrike" baseline="0" dirty="0">
                <a:solidFill>
                  <a:schemeClr val="bg2">
                    <a:lumMod val="75000"/>
                  </a:schemeClr>
                </a:solidFill>
              </a:rPr>
              <a:t>.</a:t>
            </a:r>
          </a:p>
        </p:txBody>
      </p:sp>
      <p:pic>
        <p:nvPicPr>
          <p:cNvPr id="22" name="Imagem 8" descr="Início - UPskill">
            <a:extLst>
              <a:ext uri="{FF2B5EF4-FFF2-40B4-BE49-F238E27FC236}">
                <a16:creationId xmlns:a16="http://schemas.microsoft.com/office/drawing/2014/main" id="{4E5B6157-25B2-4144-8D1D-7778C8423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178" y="724575"/>
            <a:ext cx="2015125" cy="67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aixaDeTexto 29">
            <a:extLst>
              <a:ext uri="{FF2B5EF4-FFF2-40B4-BE49-F238E27FC236}">
                <a16:creationId xmlns:a16="http://schemas.microsoft.com/office/drawing/2014/main" id="{FE095CC1-9548-4B5A-E4A9-753A592BF728}"/>
              </a:ext>
            </a:extLst>
          </p:cNvPr>
          <p:cNvSpPr txBox="1"/>
          <p:nvPr/>
        </p:nvSpPr>
        <p:spPr>
          <a:xfrm>
            <a:off x="433559" y="1559257"/>
            <a:ext cx="3690119" cy="4108817"/>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cs typeface="Times New Roman" panose="02020603050405020304" pitchFamily="18" charset="0"/>
              </a:rPr>
              <a:t>Reciclaje de trabajadores activos, de desempleados o de trabajadadores en situación de subempleo, capacitándolos para trabajar en las distintas áreas del sector de las Tecnologías de la Información y de la Comunicación (TIC) que sean identificadas por las empresas colaboradoras como las áreas donde vayan a aparecer vacantes de empleo.</a:t>
            </a:r>
          </a:p>
          <a:p>
            <a:pPr marL="171450" indent="-171450" algn="just" eaLnBrk="0" fontAlgn="base" hangingPunct="0">
              <a:spcBef>
                <a:spcPts val="1200"/>
              </a:spcBef>
              <a:spcAft>
                <a:spcPts val="1200"/>
              </a:spcAft>
              <a:buClr>
                <a:srgbClr val="009900"/>
              </a:buClr>
              <a:buFont typeface="Wingdings" panose="05000000000000000000" pitchFamily="2" charset="2"/>
              <a:buChar char="v"/>
            </a:pPr>
            <a:r>
              <a:rPr lang="pt-PT" sz="1200" dirty="0">
                <a:solidFill>
                  <a:schemeClr val="bg2">
                    <a:lumMod val="75000"/>
                  </a:schemeClr>
                </a:solidFill>
                <a:cs typeface="Times New Roman" panose="02020603050405020304" pitchFamily="18" charset="0"/>
              </a:rPr>
              <a:t>Cursos de formación de duración media (9 meses), diseñados a medida por instituciones de enseñanza superior y empresas, que integren 2 componentes de formación:</a:t>
            </a:r>
          </a:p>
          <a:p>
            <a:pPr marL="630238" indent="-185738" algn="just" eaLnBrk="0" fontAlgn="base" hangingPunct="0">
              <a:spcBef>
                <a:spcPts val="600"/>
              </a:spcBef>
              <a:spcAft>
                <a:spcPts val="600"/>
              </a:spcAft>
              <a:buClr>
                <a:srgbClr val="009900"/>
              </a:buClr>
              <a:buFont typeface="Wingdings" panose="05000000000000000000" pitchFamily="2" charset="2"/>
              <a:buChar char="Ø"/>
              <a:tabLst>
                <a:tab pos="630238" algn="l"/>
              </a:tabLst>
            </a:pPr>
            <a:r>
              <a:rPr lang="pt-PT" sz="1200" dirty="0">
                <a:solidFill>
                  <a:schemeClr val="bg2">
                    <a:lumMod val="75000"/>
                  </a:schemeClr>
                </a:solidFill>
                <a:ea typeface="Calibri" panose="020F0502020204030204" pitchFamily="34" charset="0"/>
                <a:cs typeface="Times New Roman" panose="02020603050405020304" pitchFamily="18" charset="0"/>
              </a:rPr>
              <a:t>Componente de formación teórica/en el aula con una duración de referencia de 6 meses;</a:t>
            </a:r>
          </a:p>
          <a:p>
            <a:pPr marL="630238" indent="-185738" algn="just" eaLnBrk="0" fontAlgn="base" hangingPunct="0">
              <a:spcBef>
                <a:spcPts val="600"/>
              </a:spcBef>
              <a:spcAft>
                <a:spcPts val="600"/>
              </a:spcAft>
              <a:buClr>
                <a:srgbClr val="009900"/>
              </a:buClr>
              <a:buFont typeface="Wingdings" panose="05000000000000000000" pitchFamily="2" charset="2"/>
              <a:buChar char="Ø"/>
              <a:tabLst>
                <a:tab pos="630238" algn="l"/>
              </a:tabLst>
            </a:pPr>
            <a:r>
              <a:rPr lang="pt-PT" sz="1200" dirty="0">
                <a:solidFill>
                  <a:schemeClr val="bg2">
                    <a:lumMod val="75000"/>
                  </a:schemeClr>
                </a:solidFill>
                <a:ea typeface="Calibri" panose="020F0502020204030204" pitchFamily="34" charset="0"/>
                <a:cs typeface="Times New Roman" panose="02020603050405020304" pitchFamily="18" charset="0"/>
              </a:rPr>
              <a:t>Componente de formación en el contexto de trabajo (FCT) con una duración de referencia de 3 meses.</a:t>
            </a:r>
          </a:p>
        </p:txBody>
      </p:sp>
      <p:pic>
        <p:nvPicPr>
          <p:cNvPr id="4" name="Imagem 3">
            <a:extLst>
              <a:ext uri="{FF2B5EF4-FFF2-40B4-BE49-F238E27FC236}">
                <a16:creationId xmlns:a16="http://schemas.microsoft.com/office/drawing/2014/main" id="{55D1DDB1-E9DB-A921-9635-021CF70F6C1E}"/>
              </a:ext>
            </a:extLst>
          </p:cNvPr>
          <p:cNvPicPr>
            <a:picLocks noChangeAspect="1"/>
          </p:cNvPicPr>
          <p:nvPr/>
        </p:nvPicPr>
        <p:blipFill>
          <a:blip r:embed="rId4"/>
          <a:stretch>
            <a:fillRect/>
          </a:stretch>
        </p:blipFill>
        <p:spPr>
          <a:xfrm>
            <a:off x="4272911" y="1477246"/>
            <a:ext cx="7689790" cy="3426872"/>
          </a:xfrm>
          <a:prstGeom prst="rect">
            <a:avLst/>
          </a:prstGeom>
        </p:spPr>
      </p:pic>
    </p:spTree>
    <p:extLst>
      <p:ext uri="{BB962C8B-B14F-4D97-AF65-F5344CB8AC3E}">
        <p14:creationId xmlns:p14="http://schemas.microsoft.com/office/powerpoint/2010/main" val="239283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196F97B8-B7AF-12EC-D64A-5879EE27902C}"/>
              </a:ext>
            </a:extLst>
          </p:cNvPr>
          <p:cNvPicPr>
            <a:picLocks noChangeAspect="1"/>
          </p:cNvPicPr>
          <p:nvPr/>
        </p:nvPicPr>
        <p:blipFill>
          <a:blip r:embed="rId3"/>
          <a:stretch>
            <a:fillRect/>
          </a:stretch>
        </p:blipFill>
        <p:spPr>
          <a:xfrm>
            <a:off x="5438247" y="508948"/>
            <a:ext cx="2681619" cy="2828537"/>
          </a:xfrm>
          <a:prstGeom prst="rect">
            <a:avLst/>
          </a:prstGeom>
        </p:spPr>
      </p:pic>
      <p:sp>
        <p:nvSpPr>
          <p:cNvPr id="5" name="CaixaDeTexto 4">
            <a:extLst>
              <a:ext uri="{FF2B5EF4-FFF2-40B4-BE49-F238E27FC236}">
                <a16:creationId xmlns:a16="http://schemas.microsoft.com/office/drawing/2014/main" id="{EC5274D9-82BD-AB42-2D8A-3E1EE184D7AC}"/>
              </a:ext>
            </a:extLst>
          </p:cNvPr>
          <p:cNvSpPr txBox="1"/>
          <p:nvPr/>
        </p:nvSpPr>
        <p:spPr>
          <a:xfrm>
            <a:off x="582781" y="3520515"/>
            <a:ext cx="7522531" cy="2062103"/>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1200"/>
              </a:spcBef>
              <a:spcAft>
                <a:spcPts val="1200"/>
              </a:spcAft>
              <a:buClr>
                <a:srgbClr val="009900"/>
              </a:buClr>
              <a:buFont typeface="Wingdings" panose="05000000000000000000" pitchFamily="2" charset="2"/>
              <a:buChar char="v"/>
              <a:defRPr/>
            </a:pPr>
            <a:r>
              <a:rPr lang="pt-PT" sz="1200" dirty="0">
                <a:solidFill>
                  <a:schemeClr val="bg2">
                    <a:lumMod val="75000"/>
                  </a:schemeClr>
                </a:solidFill>
                <a:cs typeface="Times New Roman" panose="02020603050405020304" pitchFamily="18" charset="0"/>
              </a:rPr>
              <a:t>Contexto de cooperación/colaboración, donde la formación y las cualificaciones adquieren relevancia para satisfacer las necesidades ya existentes y que tienden a crecer en cuanto a capacitación, concretamente de las empresas nacionales en relación con la economía digital, así como de los agentes individuales con la perspectiva de reforzar sus oportunidades salariales y de empleo.</a:t>
            </a:r>
          </a:p>
          <a:p>
            <a:pPr marL="171450" indent="-171450" algn="just" eaLnBrk="0" fontAlgn="base" hangingPunct="0">
              <a:spcBef>
                <a:spcPts val="1200"/>
              </a:spcBef>
              <a:spcAft>
                <a:spcPts val="1200"/>
              </a:spcAft>
              <a:buClr>
                <a:srgbClr val="009900"/>
              </a:buClr>
              <a:buFont typeface="Wingdings" panose="05000000000000000000" pitchFamily="2" charset="2"/>
              <a:buChar char="v"/>
              <a:defRPr/>
            </a:pPr>
            <a:r>
              <a:rPr lang="pt-PT" sz="1200" dirty="0">
                <a:solidFill>
                  <a:schemeClr val="bg2">
                    <a:lumMod val="75000"/>
                  </a:schemeClr>
                </a:solidFill>
                <a:cs typeface="Times New Roman" panose="02020603050405020304" pitchFamily="18" charset="0"/>
              </a:rPr>
              <a:t>Asociación establecida entre el Estado (que financia, a través del IEFP); las instituciones de enseñanza superior (representadas por 12 universidades e institutos politécnicos), a quienes compete la formación de los recursos humanos; y las empresas (representadas por la APDC) que asumen el </a:t>
            </a:r>
            <a:r>
              <a:rPr lang="pt-PT" sz="1200" b="1" dirty="0">
                <a:solidFill>
                  <a:schemeClr val="bg2">
                    <a:lumMod val="75000"/>
                  </a:schemeClr>
                </a:solidFill>
                <a:cs typeface="Times New Roman" panose="02020603050405020304" pitchFamily="18" charset="0"/>
              </a:rPr>
              <a:t>compromiso de contratar al 80 % de los educandos</a:t>
            </a:r>
            <a:r>
              <a:rPr lang="pt-PT" sz="1200" dirty="0">
                <a:solidFill>
                  <a:schemeClr val="bg2">
                    <a:lumMod val="75000"/>
                  </a:schemeClr>
                </a:solidFill>
                <a:cs typeface="Times New Roman" panose="02020603050405020304" pitchFamily="18" charset="0"/>
              </a:rPr>
              <a:t> que finalicen la formación con aprovechamiento, </a:t>
            </a:r>
            <a:r>
              <a:rPr lang="pt-PT" sz="1200" b="1" dirty="0">
                <a:solidFill>
                  <a:schemeClr val="bg2">
                    <a:lumMod val="75000"/>
                  </a:schemeClr>
                </a:solidFill>
                <a:cs typeface="Times New Roman" panose="02020603050405020304" pitchFamily="18" charset="0"/>
              </a:rPr>
              <a:t>garantizando un salario de 1200 euros</a:t>
            </a:r>
            <a:r>
              <a:rPr lang="pt-PT" sz="1200" dirty="0">
                <a:solidFill>
                  <a:schemeClr val="bg2">
                    <a:lumMod val="75000"/>
                  </a:schemeClr>
                </a:solidFill>
                <a:cs typeface="Times New Roman" panose="02020603050405020304" pitchFamily="18" charset="0"/>
              </a:rPr>
              <a:t>. </a:t>
            </a:r>
          </a:p>
        </p:txBody>
      </p:sp>
      <p:sp>
        <p:nvSpPr>
          <p:cNvPr id="2" name="CaixaDeTexto 1">
            <a:extLst>
              <a:ext uri="{FF2B5EF4-FFF2-40B4-BE49-F238E27FC236}">
                <a16:creationId xmlns:a16="http://schemas.microsoft.com/office/drawing/2014/main" id="{6B584745-2D37-CE54-EDA9-D30BC68D93C3}"/>
              </a:ext>
            </a:extLst>
          </p:cNvPr>
          <p:cNvSpPr txBox="1"/>
          <p:nvPr/>
        </p:nvSpPr>
        <p:spPr>
          <a:xfrm>
            <a:off x="433559" y="379309"/>
            <a:ext cx="8869061" cy="461665"/>
          </a:xfrm>
          <a:prstGeom prst="rect">
            <a:avLst/>
          </a:prstGeom>
          <a:noFill/>
        </p:spPr>
        <p:txBody>
          <a:bodyPr wrap="square">
            <a:spAutoFit/>
          </a:bodyPr>
          <a:lstStyle/>
          <a:p>
            <a:r>
              <a:rPr lang="pt-PT" sz="2400" b="1" i="0" u="none" strike="noStrike" baseline="0" dirty="0">
                <a:solidFill>
                  <a:schemeClr val="bg1">
                    <a:lumMod val="65000"/>
                  </a:schemeClr>
                </a:solidFill>
              </a:rPr>
              <a:t>Programa UP</a:t>
            </a:r>
            <a:r>
              <a:rPr lang="en-US" sz="2400" b="1" i="0" u="none" strike="noStrike" baseline="0" dirty="0">
                <a:solidFill>
                  <a:schemeClr val="bg1">
                    <a:lumMod val="65000"/>
                  </a:schemeClr>
                </a:solidFill>
                <a:latin typeface="Calibri" panose="020F0502020204030204" pitchFamily="34" charset="0"/>
                <a:cs typeface="Calibri" panose="020F0502020204030204" pitchFamily="34" charset="0"/>
              </a:rPr>
              <a:t>s</a:t>
            </a:r>
            <a:r>
              <a:rPr lang="en-US" sz="2400" b="1" dirty="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kill - </a:t>
            </a:r>
            <a:r>
              <a:rPr lang="en-US" sz="2400" b="1" dirty="0" err="1">
                <a:solidFill>
                  <a:schemeClr val="bg1">
                    <a:lumMod val="65000"/>
                  </a:schemeClr>
                </a:solidFill>
                <a:latin typeface="Calibri" panose="020F0502020204030204" pitchFamily="34" charset="0"/>
                <a:cs typeface="Calibri" panose="020F0502020204030204" pitchFamily="34" charset="0"/>
              </a:rPr>
              <a:t>Competencias</a:t>
            </a:r>
            <a:r>
              <a:rPr lang="en-US" sz="2400" b="1" dirty="0">
                <a:solidFill>
                  <a:schemeClr val="bg1">
                    <a:lumMod val="65000"/>
                  </a:schemeClr>
                </a:solidFill>
                <a:latin typeface="Calibri" panose="020F0502020204030204" pitchFamily="34" charset="0"/>
                <a:cs typeface="Calibri" panose="020F0502020204030204" pitchFamily="34" charset="0"/>
              </a:rPr>
              <a:t> y </a:t>
            </a:r>
            <a:r>
              <a:rPr lang="en-US" sz="2400" b="1" dirty="0" err="1">
                <a:solidFill>
                  <a:schemeClr val="bg1">
                    <a:lumMod val="65000"/>
                  </a:schemeClr>
                </a:solidFill>
                <a:latin typeface="Calibri" panose="020F0502020204030204" pitchFamily="34" charset="0"/>
                <a:cs typeface="Calibri" panose="020F0502020204030204" pitchFamily="34" charset="0"/>
              </a:rPr>
              <a:t>trabajos</a:t>
            </a:r>
            <a:r>
              <a:rPr lang="en-US" sz="2400" b="1" dirty="0">
                <a:solidFill>
                  <a:schemeClr val="bg1">
                    <a:lumMod val="65000"/>
                  </a:schemeClr>
                </a:solidFill>
                <a:latin typeface="Calibri" panose="020F0502020204030204" pitchFamily="34" charset="0"/>
                <a:cs typeface="Calibri" panose="020F0502020204030204" pitchFamily="34" charset="0"/>
              </a:rPr>
              <a:t> </a:t>
            </a:r>
            <a:r>
              <a:rPr lang="en-US" sz="2400" b="1" dirty="0" err="1">
                <a:solidFill>
                  <a:schemeClr val="bg1">
                    <a:lumMod val="65000"/>
                  </a:schemeClr>
                </a:solidFill>
                <a:latin typeface="Calibri" panose="020F0502020204030204" pitchFamily="34" charset="0"/>
                <a:cs typeface="Calibri" panose="020F0502020204030204" pitchFamily="34" charset="0"/>
              </a:rPr>
              <a:t>digitales</a:t>
            </a:r>
            <a:endParaRPr lang="en-US" sz="2400" b="1" dirty="0">
              <a:solidFill>
                <a:schemeClr val="bg1">
                  <a:lumMod val="65000"/>
                </a:schemeClr>
              </a:solidFill>
              <a:latin typeface="Calibri" panose="020F0502020204030204" pitchFamily="34" charset="0"/>
              <a:cs typeface="Calibri" panose="020F0502020204030204" pitchFamily="34" charset="0"/>
            </a:endParaRPr>
          </a:p>
        </p:txBody>
      </p:sp>
      <p:pic>
        <p:nvPicPr>
          <p:cNvPr id="8" name="Picture 53">
            <a:extLst>
              <a:ext uri="{FF2B5EF4-FFF2-40B4-BE49-F238E27FC236}">
                <a16:creationId xmlns:a16="http://schemas.microsoft.com/office/drawing/2014/main" id="{08356ED4-A877-053A-4513-CCFD60E3FF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39" y="1108772"/>
            <a:ext cx="2143945" cy="2143945"/>
          </a:xfrm>
          <a:prstGeom prst="rect">
            <a:avLst/>
          </a:prstGeom>
          <a:ln>
            <a:noFill/>
          </a:ln>
          <a:effectLst>
            <a:outerShdw blurRad="292100" dist="139700" dir="2700000" algn="tl" rotWithShape="0">
              <a:srgbClr val="333333">
                <a:alpha val="65000"/>
              </a:srgbClr>
            </a:outerShdw>
          </a:effectLst>
        </p:spPr>
      </p:pic>
      <p:pic>
        <p:nvPicPr>
          <p:cNvPr id="9" name="Picture 7">
            <a:extLst>
              <a:ext uri="{FF2B5EF4-FFF2-40B4-BE49-F238E27FC236}">
                <a16:creationId xmlns:a16="http://schemas.microsoft.com/office/drawing/2014/main" id="{9CCEE557-CCB7-6285-84FC-FD97CE47E3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2295" y="1224132"/>
            <a:ext cx="2023501" cy="2023501"/>
          </a:xfrm>
          <a:prstGeom prst="rect">
            <a:avLst/>
          </a:prstGeom>
          <a:ln>
            <a:noFill/>
          </a:ln>
          <a:effectLst>
            <a:outerShdw blurRad="292100" dist="139700" dir="2700000" algn="tl" rotWithShape="0">
              <a:srgbClr val="333333">
                <a:alpha val="65000"/>
              </a:srgbClr>
            </a:outerShdw>
          </a:effectLst>
        </p:spPr>
      </p:pic>
      <p:pic>
        <p:nvPicPr>
          <p:cNvPr id="15" name="Imagem 14">
            <a:extLst>
              <a:ext uri="{FF2B5EF4-FFF2-40B4-BE49-F238E27FC236}">
                <a16:creationId xmlns:a16="http://schemas.microsoft.com/office/drawing/2014/main" id="{1D36681D-948F-C400-6D42-0421442B249D}"/>
              </a:ext>
            </a:extLst>
          </p:cNvPr>
          <p:cNvPicPr>
            <a:picLocks noChangeAspect="1"/>
          </p:cNvPicPr>
          <p:nvPr/>
        </p:nvPicPr>
        <p:blipFill>
          <a:blip r:embed="rId6"/>
          <a:stretch>
            <a:fillRect/>
          </a:stretch>
        </p:blipFill>
        <p:spPr>
          <a:xfrm>
            <a:off x="8299804" y="379309"/>
            <a:ext cx="3754747" cy="2019220"/>
          </a:xfrm>
          <a:prstGeom prst="rect">
            <a:avLst/>
          </a:prstGeom>
        </p:spPr>
      </p:pic>
      <p:sp>
        <p:nvSpPr>
          <p:cNvPr id="19" name="CaixaDeTexto 18">
            <a:extLst>
              <a:ext uri="{FF2B5EF4-FFF2-40B4-BE49-F238E27FC236}">
                <a16:creationId xmlns:a16="http://schemas.microsoft.com/office/drawing/2014/main" id="{57ECCA1E-69E4-A6E1-24E2-634FA2434886}"/>
              </a:ext>
            </a:extLst>
          </p:cNvPr>
          <p:cNvSpPr txBox="1"/>
          <p:nvPr/>
        </p:nvSpPr>
        <p:spPr>
          <a:xfrm>
            <a:off x="8296565" y="4642501"/>
            <a:ext cx="3754748" cy="1169551"/>
          </a:xfrm>
          <a:prstGeom prst="rect">
            <a:avLst/>
          </a:prstGeom>
          <a:solidFill>
            <a:schemeClr val="bg1">
              <a:lumMod val="75000"/>
            </a:schemeClr>
          </a:solidFill>
        </p:spPr>
        <p:txBody>
          <a:bodyPr wrap="square">
            <a:spAutoFit/>
          </a:bodyPr>
          <a:lstStyle/>
          <a:p>
            <a:pPr marL="177800" indent="-177800" algn="just">
              <a:spcBef>
                <a:spcPts val="600"/>
              </a:spcBef>
              <a:spcAft>
                <a:spcPts val="600"/>
              </a:spcAft>
              <a:buFont typeface="Wingdings" panose="05000000000000000000" pitchFamily="2" charset="2"/>
              <a:buChar char="Ø"/>
              <a:defRPr/>
            </a:pPr>
            <a:r>
              <a:rPr lang="pt-PT" sz="1000" dirty="0">
                <a:solidFill>
                  <a:schemeClr val="bg2">
                    <a:lumMod val="50000"/>
                  </a:schemeClr>
                </a:solidFill>
                <a:ea typeface="Times New Roman" panose="02020603050405020304" pitchFamily="18" charset="0"/>
                <a:cs typeface="Calibri" panose="020F0502020204030204" pitchFamily="34" charset="0"/>
              </a:rPr>
              <a:t>Ejemplos de cursos: </a:t>
            </a:r>
          </a:p>
          <a:p>
            <a:pPr marL="177800" algn="just">
              <a:spcBef>
                <a:spcPts val="600"/>
              </a:spcBef>
              <a:spcAft>
                <a:spcPts val="600"/>
              </a:spcAft>
              <a:defRPr/>
            </a:pPr>
            <a:r>
              <a:rPr lang="pt-PT" sz="1000" u="none" strike="noStrike" dirty="0">
                <a:solidFill>
                  <a:schemeClr val="bg2">
                    <a:lumMod val="50000"/>
                  </a:schemeClr>
                </a:solidFill>
                <a:effectLst/>
                <a:cs typeface="Calibri" panose="020F0502020204030204" pitchFamily="34" charset="0"/>
              </a:rPr>
              <a:t>Programación en Outsystems; Programación en </a:t>
            </a:r>
            <a:r>
              <a:rPr lang="en-US" sz="1000" u="none" strike="noStrike" dirty="0">
                <a:solidFill>
                  <a:schemeClr val="bg2">
                    <a:lumMod val="50000"/>
                  </a:schemeClr>
                </a:solidFill>
                <a:effectLst/>
                <a:cs typeface="Calibri" panose="020F0502020204030204" pitchFamily="34" charset="0"/>
              </a:rPr>
              <a:t>JAVA; Cloud AWS; Frontend (Angular); </a:t>
            </a:r>
            <a:r>
              <a:rPr lang="pt-PT" sz="1000" u="none" strike="noStrike" dirty="0" err="1">
                <a:solidFill>
                  <a:schemeClr val="bg2">
                    <a:lumMod val="50000"/>
                  </a:schemeClr>
                </a:solidFill>
                <a:effectLst/>
                <a:cs typeface="Calibri" panose="020F0502020204030204" pitchFamily="34" charset="0"/>
              </a:rPr>
              <a:t>Datawarehouse</a:t>
            </a:r>
            <a:r>
              <a:rPr lang="pt-PT" sz="1000" u="none" strike="noStrike" dirty="0">
                <a:solidFill>
                  <a:schemeClr val="bg2">
                    <a:lumMod val="50000"/>
                  </a:schemeClr>
                </a:solidFill>
                <a:effectLst/>
                <a:cs typeface="Calibri" panose="020F0502020204030204" pitchFamily="34" charset="0"/>
              </a:rPr>
              <a:t>/BI</a:t>
            </a:r>
            <a:r>
              <a:rPr lang="pt-PT" sz="1000" dirty="0">
                <a:solidFill>
                  <a:schemeClr val="bg2">
                    <a:lumMod val="50000"/>
                  </a:schemeClr>
                </a:solidFill>
                <a:cs typeface="Calibri" panose="020F0502020204030204" pitchFamily="34" charset="0"/>
              </a:rPr>
              <a:t>; </a:t>
            </a:r>
            <a:r>
              <a:rPr lang="pt-PT" sz="1000" u="none" strike="noStrike" dirty="0" err="1">
                <a:solidFill>
                  <a:schemeClr val="bg2">
                    <a:lumMod val="50000"/>
                  </a:schemeClr>
                </a:solidFill>
                <a:effectLst/>
                <a:cs typeface="Calibri" panose="020F0502020204030204" pitchFamily="34" charset="0"/>
              </a:rPr>
              <a:t>AutomationRPA</a:t>
            </a:r>
            <a:r>
              <a:rPr lang="pt-PT" sz="1000" dirty="0">
                <a:solidFill>
                  <a:schemeClr val="bg2">
                    <a:lumMod val="50000"/>
                  </a:schemeClr>
                </a:solidFill>
                <a:cs typeface="Calibri" panose="020F0502020204030204" pitchFamily="34" charset="0"/>
              </a:rPr>
              <a:t>; </a:t>
            </a:r>
            <a:r>
              <a:rPr lang="en-US" sz="1000" u="none" strike="noStrike" dirty="0">
                <a:solidFill>
                  <a:schemeClr val="bg2">
                    <a:lumMod val="50000"/>
                  </a:schemeClr>
                </a:solidFill>
                <a:effectLst/>
                <a:cs typeface="Calibri" panose="020F0502020204030204" pitchFamily="34" charset="0"/>
              </a:rPr>
              <a:t>Appian;</a:t>
            </a:r>
            <a:r>
              <a:rPr lang="pt-PT" sz="1000" u="none" strike="noStrike" dirty="0">
                <a:solidFill>
                  <a:schemeClr val="bg2">
                    <a:lumMod val="50000"/>
                  </a:schemeClr>
                </a:solidFill>
                <a:effectLst/>
                <a:cs typeface="Calibri" panose="020F0502020204030204" pitchFamily="34" charset="0"/>
              </a:rPr>
              <a:t> Programación en .NET;; CLOUD Azure; CRM; Power Platform; Redes y Operaciones de Ciberseguridad; entre otros.</a:t>
            </a:r>
            <a:endParaRPr lang="pt-PT" sz="1000" b="0" i="0" u="none" strike="noStrike" dirty="0">
              <a:solidFill>
                <a:schemeClr val="bg2">
                  <a:lumMod val="50000"/>
                </a:schemeClr>
              </a:solidFill>
              <a:effectLst/>
              <a:cs typeface="Calibri" panose="020F0502020204030204" pitchFamily="34" charset="0"/>
            </a:endParaRPr>
          </a:p>
        </p:txBody>
      </p:sp>
      <p:pic>
        <p:nvPicPr>
          <p:cNvPr id="21" name="Imagem 20">
            <a:extLst>
              <a:ext uri="{FF2B5EF4-FFF2-40B4-BE49-F238E27FC236}">
                <a16:creationId xmlns:a16="http://schemas.microsoft.com/office/drawing/2014/main" id="{E53584F5-531F-BF9B-EDD0-9C7C89D9E7A0}"/>
              </a:ext>
            </a:extLst>
          </p:cNvPr>
          <p:cNvPicPr>
            <a:picLocks noChangeAspect="1"/>
          </p:cNvPicPr>
          <p:nvPr/>
        </p:nvPicPr>
        <p:blipFill>
          <a:blip r:embed="rId7"/>
          <a:stretch>
            <a:fillRect/>
          </a:stretch>
        </p:blipFill>
        <p:spPr>
          <a:xfrm>
            <a:off x="8296565" y="2518821"/>
            <a:ext cx="3754747" cy="2003388"/>
          </a:xfrm>
          <a:prstGeom prst="rect">
            <a:avLst/>
          </a:prstGeom>
        </p:spPr>
      </p:pic>
    </p:spTree>
    <p:extLst>
      <p:ext uri="{BB962C8B-B14F-4D97-AF65-F5344CB8AC3E}">
        <p14:creationId xmlns:p14="http://schemas.microsoft.com/office/powerpoint/2010/main" val="205165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B584745-2D37-CE54-EDA9-D30BC68D93C3}"/>
              </a:ext>
            </a:extLst>
          </p:cNvPr>
          <p:cNvSpPr txBox="1"/>
          <p:nvPr/>
        </p:nvSpPr>
        <p:spPr>
          <a:xfrm>
            <a:off x="433559" y="379309"/>
            <a:ext cx="8869061" cy="461665"/>
          </a:xfrm>
          <a:prstGeom prst="rect">
            <a:avLst/>
          </a:prstGeom>
          <a:noFill/>
        </p:spPr>
        <p:txBody>
          <a:bodyPr wrap="square">
            <a:spAutoFit/>
          </a:bodyPr>
          <a:lstStyle/>
          <a:p>
            <a:r>
              <a:rPr lang="pt-PT" sz="2400" b="1" i="0" u="none" strike="noStrike" baseline="0" dirty="0">
                <a:solidFill>
                  <a:schemeClr val="bg1">
                    <a:lumMod val="65000"/>
                  </a:schemeClr>
                </a:solidFill>
              </a:rPr>
              <a:t>Programa UP</a:t>
            </a:r>
            <a:r>
              <a:rPr lang="en-US" sz="2400" b="1" i="0" u="none" strike="noStrike" baseline="0" dirty="0">
                <a:solidFill>
                  <a:schemeClr val="bg1">
                    <a:lumMod val="65000"/>
                  </a:schemeClr>
                </a:solidFill>
                <a:latin typeface="Calibri" panose="020F0502020204030204" pitchFamily="34" charset="0"/>
                <a:cs typeface="Calibri" panose="020F0502020204030204" pitchFamily="34" charset="0"/>
              </a:rPr>
              <a:t>s</a:t>
            </a:r>
            <a:r>
              <a:rPr lang="en-US" sz="2400" b="1" dirty="0">
                <a:solidFill>
                  <a:schemeClr val="bg1">
                    <a:lumMod val="65000"/>
                  </a:schemeClr>
                </a:solidFill>
                <a:effectLst/>
                <a:latin typeface="Calibri" panose="020F0502020204030204" pitchFamily="34" charset="0"/>
                <a:ea typeface="Times New Roman" panose="02020603050405020304" pitchFamily="18" charset="0"/>
                <a:cs typeface="Calibri" panose="020F0502020204030204" pitchFamily="34" charset="0"/>
              </a:rPr>
              <a:t>kill - </a:t>
            </a:r>
            <a:r>
              <a:rPr lang="en-US" sz="2400" b="1" dirty="0" err="1">
                <a:solidFill>
                  <a:schemeClr val="bg1">
                    <a:lumMod val="65000"/>
                  </a:schemeClr>
                </a:solidFill>
                <a:latin typeface="Calibri" panose="020F0502020204030204" pitchFamily="34" charset="0"/>
                <a:cs typeface="Calibri" panose="020F0502020204030204" pitchFamily="34" charset="0"/>
              </a:rPr>
              <a:t>Competencias</a:t>
            </a:r>
            <a:r>
              <a:rPr lang="en-US" sz="2400" b="1" dirty="0">
                <a:solidFill>
                  <a:schemeClr val="bg1">
                    <a:lumMod val="65000"/>
                  </a:schemeClr>
                </a:solidFill>
                <a:latin typeface="Calibri" panose="020F0502020204030204" pitchFamily="34" charset="0"/>
                <a:cs typeface="Calibri" panose="020F0502020204030204" pitchFamily="34" charset="0"/>
              </a:rPr>
              <a:t> y </a:t>
            </a:r>
            <a:r>
              <a:rPr lang="en-US" sz="2400" b="1" dirty="0" err="1">
                <a:solidFill>
                  <a:schemeClr val="bg1">
                    <a:lumMod val="65000"/>
                  </a:schemeClr>
                </a:solidFill>
                <a:latin typeface="Calibri" panose="020F0502020204030204" pitchFamily="34" charset="0"/>
                <a:cs typeface="Calibri" panose="020F0502020204030204" pitchFamily="34" charset="0"/>
              </a:rPr>
              <a:t>trabajos</a:t>
            </a:r>
            <a:r>
              <a:rPr lang="en-US" sz="2400" b="1" dirty="0">
                <a:solidFill>
                  <a:schemeClr val="bg1">
                    <a:lumMod val="65000"/>
                  </a:schemeClr>
                </a:solidFill>
                <a:latin typeface="Calibri" panose="020F0502020204030204" pitchFamily="34" charset="0"/>
                <a:cs typeface="Calibri" panose="020F0502020204030204" pitchFamily="34" charset="0"/>
              </a:rPr>
              <a:t> </a:t>
            </a:r>
            <a:r>
              <a:rPr lang="en-US" sz="2400" b="1" dirty="0" err="1">
                <a:solidFill>
                  <a:schemeClr val="bg1">
                    <a:lumMod val="65000"/>
                  </a:schemeClr>
                </a:solidFill>
                <a:latin typeface="Calibri" panose="020F0502020204030204" pitchFamily="34" charset="0"/>
                <a:cs typeface="Calibri" panose="020F0502020204030204" pitchFamily="34" charset="0"/>
              </a:rPr>
              <a:t>digitales</a:t>
            </a:r>
            <a:endParaRPr lang="en-US" sz="2400" b="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aixaDeTexto 13">
            <a:extLst>
              <a:ext uri="{FF2B5EF4-FFF2-40B4-BE49-F238E27FC236}">
                <a16:creationId xmlns:a16="http://schemas.microsoft.com/office/drawing/2014/main" id="{2C47A1CC-976B-72D8-24D9-5F1E597511DD}"/>
              </a:ext>
            </a:extLst>
          </p:cNvPr>
          <p:cNvSpPr txBox="1"/>
          <p:nvPr/>
        </p:nvSpPr>
        <p:spPr>
          <a:xfrm>
            <a:off x="588036" y="2935402"/>
            <a:ext cx="4436725" cy="2616101"/>
          </a:xfrm>
          <a:prstGeom prst="rect">
            <a:avLst/>
          </a:prstGeom>
          <a:solidFill>
            <a:schemeClr val="bg1">
              <a:lumMod val="95000"/>
            </a:schemeClr>
          </a:solidFill>
          <a:ln>
            <a:noFill/>
          </a:ln>
          <a:effectLst>
            <a:outerShdw blurRad="107950" dist="12700" dir="5400000" algn="ctr">
              <a:srgbClr val="000000"/>
            </a:outerShdw>
          </a:effectLst>
        </p:spPr>
        <p:txBody>
          <a:bodyPr wrap="square">
            <a:spAutoFit/>
          </a:bodyPr>
          <a:lstStyle/>
          <a:p>
            <a:pPr marL="171450" indent="-171450" algn="just" eaLnBrk="0" fontAlgn="base" hangingPunct="0">
              <a:spcBef>
                <a:spcPts val="600"/>
              </a:spcBef>
              <a:spcAft>
                <a:spcPts val="600"/>
              </a:spcAft>
              <a:buClr>
                <a:srgbClr val="009900"/>
              </a:buClr>
              <a:buFont typeface="Wingdings" panose="05000000000000000000" pitchFamily="2" charset="2"/>
              <a:buChar char="v"/>
            </a:pPr>
            <a:r>
              <a:rPr lang="pt-PT" sz="1200" dirty="0">
                <a:solidFill>
                  <a:schemeClr val="bg2">
                    <a:lumMod val="75000"/>
                  </a:schemeClr>
                </a:solidFill>
                <a:cs typeface="Times New Roman" panose="02020603050405020304" pitchFamily="18" charset="0"/>
              </a:rPr>
              <a:t>1.ª edición, iniciada en 2020, a la que se presentaron más de 5300 candidatos, de los cuales se seleccionó a 430 educandos para 26 acciones de formación que transcurrieron en 7 localidades.</a:t>
            </a:r>
          </a:p>
          <a:p>
            <a:pPr marL="171450" indent="-171450" algn="just" eaLnBrk="0" fontAlgn="base" hangingPunct="0">
              <a:spcBef>
                <a:spcPts val="600"/>
              </a:spcBef>
              <a:spcAft>
                <a:spcPts val="600"/>
              </a:spcAft>
              <a:buClr>
                <a:srgbClr val="009900"/>
              </a:buClr>
              <a:buFont typeface="Wingdings" panose="05000000000000000000" pitchFamily="2" charset="2"/>
              <a:buChar char="v"/>
            </a:pPr>
            <a:r>
              <a:rPr lang="pt-PT" sz="1200" dirty="0">
                <a:solidFill>
                  <a:schemeClr val="bg2">
                    <a:lumMod val="75000"/>
                  </a:schemeClr>
                </a:solidFill>
                <a:cs typeface="Times New Roman" panose="02020603050405020304" pitchFamily="18" charset="0"/>
              </a:rPr>
              <a:t>2.ª edición, lanzada en octubre de 2021, y que transcurrió en dos ciclos distintos. Se seleccionó a cerca de 800 educandos para 50 acciones de formación que tuvieron lugar en 11 localidades del país, involucrando a más de 60 empresas. En general, esta edición deberá suponer la creación de más de 800 puestos de trabajo en el área digital.</a:t>
            </a:r>
          </a:p>
          <a:p>
            <a:pPr marL="171450" indent="-171450" algn="just" eaLnBrk="0" fontAlgn="base" hangingPunct="0">
              <a:spcBef>
                <a:spcPts val="600"/>
              </a:spcBef>
              <a:spcAft>
                <a:spcPts val="600"/>
              </a:spcAft>
              <a:buClr>
                <a:srgbClr val="009900"/>
              </a:buClr>
              <a:buFont typeface="Wingdings" panose="05000000000000000000" pitchFamily="2" charset="2"/>
              <a:buChar char="v"/>
            </a:pPr>
            <a:r>
              <a:rPr lang="pt-PT" sz="1200" dirty="0">
                <a:solidFill>
                  <a:schemeClr val="bg2">
                    <a:lumMod val="75000"/>
                  </a:schemeClr>
                </a:solidFill>
                <a:cs typeface="Times New Roman" panose="02020603050405020304" pitchFamily="18" charset="0"/>
              </a:rPr>
              <a:t>3.ª edición en curso.</a:t>
            </a:r>
            <a:endParaRPr lang="en-US" sz="1200" dirty="0">
              <a:solidFill>
                <a:schemeClr val="bg2">
                  <a:lumMod val="75000"/>
                </a:schemeClr>
              </a:solidFill>
              <a:cs typeface="Times New Roman" panose="02020603050405020304" pitchFamily="18" charset="0"/>
            </a:endParaRPr>
          </a:p>
        </p:txBody>
      </p:sp>
      <p:pic>
        <p:nvPicPr>
          <p:cNvPr id="4" name="Imagem 3">
            <a:extLst>
              <a:ext uri="{FF2B5EF4-FFF2-40B4-BE49-F238E27FC236}">
                <a16:creationId xmlns:a16="http://schemas.microsoft.com/office/drawing/2014/main" id="{9C763F40-72FD-95BB-CEA9-42310759E6D0}"/>
              </a:ext>
            </a:extLst>
          </p:cNvPr>
          <p:cNvPicPr>
            <a:picLocks noChangeAspect="1"/>
          </p:cNvPicPr>
          <p:nvPr/>
        </p:nvPicPr>
        <p:blipFill>
          <a:blip r:embed="rId3"/>
          <a:stretch>
            <a:fillRect/>
          </a:stretch>
        </p:blipFill>
        <p:spPr>
          <a:xfrm>
            <a:off x="1063873" y="1015713"/>
            <a:ext cx="2614516" cy="1511142"/>
          </a:xfrm>
          <a:prstGeom prst="rect">
            <a:avLst/>
          </a:prstGeom>
          <a:ln>
            <a:noFill/>
          </a:ln>
          <a:effectLst>
            <a:softEdge rad="112500"/>
          </a:effectLst>
        </p:spPr>
      </p:pic>
      <p:pic>
        <p:nvPicPr>
          <p:cNvPr id="6" name="Imagem 5">
            <a:extLst>
              <a:ext uri="{FF2B5EF4-FFF2-40B4-BE49-F238E27FC236}">
                <a16:creationId xmlns:a16="http://schemas.microsoft.com/office/drawing/2014/main" id="{F9704B4E-0654-4F2B-4F8D-ED9896E1FF53}"/>
              </a:ext>
            </a:extLst>
          </p:cNvPr>
          <p:cNvPicPr>
            <a:picLocks noChangeAspect="1"/>
          </p:cNvPicPr>
          <p:nvPr/>
        </p:nvPicPr>
        <p:blipFill rotWithShape="1">
          <a:blip r:embed="rId4"/>
          <a:srcRect r="2331"/>
          <a:stretch/>
        </p:blipFill>
        <p:spPr>
          <a:xfrm>
            <a:off x="3959821" y="912088"/>
            <a:ext cx="3179100" cy="1767535"/>
          </a:xfrm>
          <a:prstGeom prst="rect">
            <a:avLst/>
          </a:prstGeom>
          <a:ln>
            <a:noFill/>
          </a:ln>
          <a:effectLst>
            <a:softEdge rad="112500"/>
          </a:effectLst>
        </p:spPr>
      </p:pic>
      <p:pic>
        <p:nvPicPr>
          <p:cNvPr id="11" name="Imagem 10">
            <a:extLst>
              <a:ext uri="{FF2B5EF4-FFF2-40B4-BE49-F238E27FC236}">
                <a16:creationId xmlns:a16="http://schemas.microsoft.com/office/drawing/2014/main" id="{17AC0391-BFF3-845C-894E-FF0C8FF9D5CC}"/>
              </a:ext>
            </a:extLst>
          </p:cNvPr>
          <p:cNvPicPr>
            <a:picLocks noChangeAspect="1"/>
          </p:cNvPicPr>
          <p:nvPr/>
        </p:nvPicPr>
        <p:blipFill rotWithShape="1">
          <a:blip r:embed="rId5"/>
          <a:srcRect t="864"/>
          <a:stretch/>
        </p:blipFill>
        <p:spPr>
          <a:xfrm>
            <a:off x="7420353" y="912088"/>
            <a:ext cx="2994924" cy="1710812"/>
          </a:xfrm>
          <a:prstGeom prst="rect">
            <a:avLst/>
          </a:prstGeom>
          <a:ln>
            <a:noFill/>
          </a:ln>
          <a:effectLst>
            <a:softEdge rad="112500"/>
          </a:effectLst>
        </p:spPr>
      </p:pic>
      <p:sp>
        <p:nvSpPr>
          <p:cNvPr id="29" name="CaixaDeTexto 28">
            <a:extLst>
              <a:ext uri="{FF2B5EF4-FFF2-40B4-BE49-F238E27FC236}">
                <a16:creationId xmlns:a16="http://schemas.microsoft.com/office/drawing/2014/main" id="{7200C243-C3BA-C877-12F2-FDE3361F9376}"/>
              </a:ext>
            </a:extLst>
          </p:cNvPr>
          <p:cNvSpPr txBox="1"/>
          <p:nvPr/>
        </p:nvSpPr>
        <p:spPr>
          <a:xfrm>
            <a:off x="5213351" y="2923380"/>
            <a:ext cx="3851140" cy="2616101"/>
          </a:xfrm>
          <a:prstGeom prst="rect">
            <a:avLst/>
          </a:prstGeom>
          <a:solidFill>
            <a:schemeClr val="bg1">
              <a:lumMod val="75000"/>
            </a:schemeClr>
          </a:solidFill>
        </p:spPr>
        <p:txBody>
          <a:bodyPr wrap="square">
            <a:spAutoFit/>
          </a:bodyPr>
          <a:lstStyle/>
          <a:p>
            <a:pPr marL="177800" indent="-177800" algn="just">
              <a:spcBef>
                <a:spcPts val="600"/>
              </a:spcBef>
              <a:spcAft>
                <a:spcPts val="600"/>
              </a:spcAft>
              <a:buFont typeface="Wingdings" panose="05000000000000000000" pitchFamily="2" charset="2"/>
              <a:buChar char="Ø"/>
              <a:defRPr/>
            </a:pPr>
            <a:r>
              <a:rPr lang="pt-PT" sz="1200" dirty="0">
                <a:solidFill>
                  <a:schemeClr val="bg2">
                    <a:lumMod val="50000"/>
                  </a:schemeClr>
                </a:solidFill>
                <a:ea typeface="Times New Roman" panose="02020603050405020304" pitchFamily="18" charset="0"/>
                <a:cs typeface="Calibri" panose="020F0502020204030204" pitchFamily="34" charset="0"/>
              </a:rPr>
              <a:t>Programa con impacto en:</a:t>
            </a:r>
          </a:p>
          <a:p>
            <a:pPr marL="541338" indent="-185738" algn="just">
              <a:spcBef>
                <a:spcPts val="600"/>
              </a:spcBef>
              <a:spcAft>
                <a:spcPts val="600"/>
              </a:spcAft>
              <a:buFont typeface="Wingdings" panose="05000000000000000000" pitchFamily="2" charset="2"/>
              <a:buChar char="ü"/>
              <a:defRPr/>
            </a:pPr>
            <a:r>
              <a:rPr lang="pt-PT" sz="1200" dirty="0">
                <a:solidFill>
                  <a:schemeClr val="bg2">
                    <a:lumMod val="50000"/>
                  </a:schemeClr>
                </a:solidFill>
                <a:ea typeface="Times New Roman" panose="02020603050405020304" pitchFamily="18" charset="0"/>
                <a:cs typeface="Calibri" panose="020F0502020204030204" pitchFamily="34" charset="0"/>
              </a:rPr>
              <a:t>el desempleo o subempleo, dado que se contrató al 80 % de las personas que lo finalizaron con éxito, tanto en la 1.ª edición como en la 2.ª edición;</a:t>
            </a:r>
          </a:p>
          <a:p>
            <a:pPr marL="541338" indent="-185738" algn="just">
              <a:spcBef>
                <a:spcPts val="600"/>
              </a:spcBef>
              <a:spcAft>
                <a:spcPts val="600"/>
              </a:spcAft>
              <a:buFont typeface="Wingdings" panose="05000000000000000000" pitchFamily="2" charset="2"/>
              <a:buChar char="ü"/>
              <a:defRPr/>
            </a:pPr>
            <a:r>
              <a:rPr lang="pt-PT" sz="1200" dirty="0">
                <a:solidFill>
                  <a:schemeClr val="bg2">
                    <a:lumMod val="50000"/>
                  </a:schemeClr>
                </a:solidFill>
                <a:ea typeface="Times New Roman" panose="02020603050405020304" pitchFamily="18" charset="0"/>
                <a:cs typeface="Calibri" panose="020F0502020204030204" pitchFamily="34" charset="0"/>
              </a:rPr>
              <a:t>el dinamismo del mercado de trabajo, ya que se conocen casos de educandos que, pasados 6 meses desde su contratación, fueron contratados por otras </a:t>
            </a:r>
            <a:r>
              <a:rPr lang="pt-PT" sz="1200">
                <a:solidFill>
                  <a:schemeClr val="bg2">
                    <a:lumMod val="50000"/>
                  </a:schemeClr>
                </a:solidFill>
                <a:ea typeface="Times New Roman" panose="02020603050405020304" pitchFamily="18" charset="0"/>
                <a:cs typeface="Calibri" panose="020F0502020204030204" pitchFamily="34" charset="0"/>
              </a:rPr>
              <a:t>empresas por </a:t>
            </a:r>
            <a:r>
              <a:rPr lang="pt-PT" sz="1200" dirty="0">
                <a:solidFill>
                  <a:schemeClr val="bg2">
                    <a:lumMod val="50000"/>
                  </a:schemeClr>
                </a:solidFill>
                <a:ea typeface="Times New Roman" panose="02020603050405020304" pitchFamily="18" charset="0"/>
                <a:cs typeface="Calibri" panose="020F0502020204030204" pitchFamily="34" charset="0"/>
              </a:rPr>
              <a:t>una remuneración superior; por otro lado, </a:t>
            </a:r>
            <a:r>
              <a:rPr lang="pt-PT" sz="1200">
                <a:solidFill>
                  <a:schemeClr val="bg2">
                    <a:lumMod val="50000"/>
                  </a:schemeClr>
                </a:solidFill>
                <a:ea typeface="Times New Roman" panose="02020603050405020304" pitchFamily="18" charset="0"/>
                <a:cs typeface="Calibri" panose="020F0502020204030204" pitchFamily="34" charset="0"/>
              </a:rPr>
              <a:t>se duplicó </a:t>
            </a:r>
            <a:r>
              <a:rPr lang="pt-PT" sz="1200" dirty="0">
                <a:solidFill>
                  <a:schemeClr val="bg2">
                    <a:lumMod val="50000"/>
                  </a:schemeClr>
                </a:solidFill>
                <a:ea typeface="Times New Roman" panose="02020603050405020304" pitchFamily="18" charset="0"/>
                <a:cs typeface="Calibri" panose="020F0502020204030204" pitchFamily="34" charset="0"/>
              </a:rPr>
              <a:t>el número de empresas que deseaban unirse.</a:t>
            </a:r>
          </a:p>
        </p:txBody>
      </p:sp>
      <p:sp>
        <p:nvSpPr>
          <p:cNvPr id="32" name="CaixaDeTexto 31">
            <a:extLst>
              <a:ext uri="{FF2B5EF4-FFF2-40B4-BE49-F238E27FC236}">
                <a16:creationId xmlns:a16="http://schemas.microsoft.com/office/drawing/2014/main" id="{54551592-B06C-E8C1-B08E-1243E58490C6}"/>
              </a:ext>
            </a:extLst>
          </p:cNvPr>
          <p:cNvSpPr txBox="1"/>
          <p:nvPr/>
        </p:nvSpPr>
        <p:spPr>
          <a:xfrm>
            <a:off x="9064491" y="4173018"/>
            <a:ext cx="2732555" cy="246221"/>
          </a:xfrm>
          <a:prstGeom prst="rect">
            <a:avLst/>
          </a:prstGeom>
          <a:noFill/>
        </p:spPr>
        <p:txBody>
          <a:bodyPr wrap="square">
            <a:spAutoFit/>
          </a:bodyPr>
          <a:lstStyle/>
          <a:p>
            <a:r>
              <a:rPr lang="pt-PT" sz="1000" b="1" dirty="0">
                <a:solidFill>
                  <a:schemeClr val="bg2">
                    <a:lumMod val="50000"/>
                  </a:schemeClr>
                </a:solidFill>
                <a:hlinkClick r:id="rId6">
                  <a:extLst>
                    <a:ext uri="{A12FA001-AC4F-418D-AE19-62706E023703}">
                      <ahyp:hlinkClr xmlns:ahyp="http://schemas.microsoft.com/office/drawing/2018/hyperlinkcolor" val="tx"/>
                    </a:ext>
                  </a:extLst>
                </a:hlinkClick>
              </a:rPr>
              <a:t>UPskill Empresas | 3ª Edición - YouTube</a:t>
            </a:r>
            <a:endParaRPr lang="en-US" sz="1000" b="1" dirty="0">
              <a:solidFill>
                <a:schemeClr val="bg2">
                  <a:lumMod val="50000"/>
                </a:schemeClr>
              </a:solidFill>
            </a:endParaRPr>
          </a:p>
        </p:txBody>
      </p:sp>
      <p:pic>
        <p:nvPicPr>
          <p:cNvPr id="33" name="Imagem 32">
            <a:extLst>
              <a:ext uri="{FF2B5EF4-FFF2-40B4-BE49-F238E27FC236}">
                <a16:creationId xmlns:a16="http://schemas.microsoft.com/office/drawing/2014/main" id="{44810F46-E950-AD9B-9768-A4B59213DD66}"/>
              </a:ext>
            </a:extLst>
          </p:cNvPr>
          <p:cNvPicPr>
            <a:picLocks noChangeAspect="1"/>
          </p:cNvPicPr>
          <p:nvPr/>
        </p:nvPicPr>
        <p:blipFill rotWithShape="1">
          <a:blip r:embed="rId3"/>
          <a:srcRect r="13415" b="26304"/>
          <a:stretch/>
        </p:blipFill>
        <p:spPr>
          <a:xfrm>
            <a:off x="9163524" y="2939396"/>
            <a:ext cx="2263773" cy="1113655"/>
          </a:xfrm>
          <a:prstGeom prst="rect">
            <a:avLst/>
          </a:prstGeom>
          <a:ln>
            <a:noFill/>
          </a:ln>
          <a:effectLst>
            <a:outerShdw blurRad="292100" dist="139700" dir="2700000" algn="tl" rotWithShape="0">
              <a:srgbClr val="333333">
                <a:alpha val="65000"/>
              </a:srgbClr>
            </a:outerShdw>
          </a:effectLst>
        </p:spPr>
      </p:pic>
      <p:sp>
        <p:nvSpPr>
          <p:cNvPr id="35" name="CaixaDeTexto 34">
            <a:extLst>
              <a:ext uri="{FF2B5EF4-FFF2-40B4-BE49-F238E27FC236}">
                <a16:creationId xmlns:a16="http://schemas.microsoft.com/office/drawing/2014/main" id="{567B900F-9671-87E4-4E86-C21D906EEB70}"/>
              </a:ext>
            </a:extLst>
          </p:cNvPr>
          <p:cNvSpPr txBox="1"/>
          <p:nvPr/>
        </p:nvSpPr>
        <p:spPr>
          <a:xfrm>
            <a:off x="9064491" y="4539206"/>
            <a:ext cx="2856390" cy="246221"/>
          </a:xfrm>
          <a:prstGeom prst="rect">
            <a:avLst/>
          </a:prstGeom>
          <a:noFill/>
        </p:spPr>
        <p:txBody>
          <a:bodyPr wrap="square">
            <a:spAutoFit/>
          </a:bodyPr>
          <a:lstStyle/>
          <a:p>
            <a:r>
              <a:rPr lang="pt-PT" sz="1000" b="1" dirty="0">
                <a:solidFill>
                  <a:schemeClr val="bg2">
                    <a:lumMod val="50000"/>
                  </a:schemeClr>
                </a:solidFill>
                <a:hlinkClick r:id="rId7">
                  <a:extLst>
                    <a:ext uri="{A12FA001-AC4F-418D-AE19-62706E023703}">
                      <ahyp:hlinkClr xmlns:ahyp="http://schemas.microsoft.com/office/drawing/2018/hyperlinkcolor" val="tx"/>
                    </a:ext>
                  </a:extLst>
                </a:hlinkClick>
              </a:rPr>
              <a:t>UPskill Candidatos | 3ª Edición - YouTube</a:t>
            </a:r>
            <a:endParaRPr lang="en-US" sz="1000" b="1" dirty="0">
              <a:solidFill>
                <a:schemeClr val="bg2">
                  <a:lumMod val="50000"/>
                </a:schemeClr>
              </a:solidFill>
            </a:endParaRPr>
          </a:p>
        </p:txBody>
      </p:sp>
      <p:sp>
        <p:nvSpPr>
          <p:cNvPr id="37" name="CaixaDeTexto 36">
            <a:extLst>
              <a:ext uri="{FF2B5EF4-FFF2-40B4-BE49-F238E27FC236}">
                <a16:creationId xmlns:a16="http://schemas.microsoft.com/office/drawing/2014/main" id="{23A44DEC-E183-3744-5354-69732EB994BA}"/>
              </a:ext>
            </a:extLst>
          </p:cNvPr>
          <p:cNvSpPr txBox="1"/>
          <p:nvPr/>
        </p:nvSpPr>
        <p:spPr>
          <a:xfrm>
            <a:off x="9064491" y="4906073"/>
            <a:ext cx="2856391" cy="246221"/>
          </a:xfrm>
          <a:prstGeom prst="rect">
            <a:avLst/>
          </a:prstGeom>
          <a:noFill/>
        </p:spPr>
        <p:txBody>
          <a:bodyPr wrap="square">
            <a:spAutoFit/>
          </a:bodyPr>
          <a:lstStyle/>
          <a:p>
            <a:r>
              <a:rPr lang="pt-PT" sz="1000" b="1" u="sng" dirty="0">
                <a:solidFill>
                  <a:schemeClr val="bg2">
                    <a:lumMod val="50000"/>
                  </a:schemeClr>
                </a:solidFill>
                <a:effectLst/>
                <a:ea typeface="Calibri" panose="020F0502020204030204" pitchFamily="34" charset="0"/>
                <a:hlinkClick r:id="rId8">
                  <a:extLst>
                    <a:ext uri="{A12FA001-AC4F-418D-AE19-62706E023703}">
                      <ahyp:hlinkClr xmlns:ahyp="http://schemas.microsoft.com/office/drawing/2018/hyperlinkcolor" val="tx"/>
                    </a:ext>
                  </a:extLst>
                </a:hlinkClick>
              </a:rPr>
              <a:t>https://youtu.be/SqU92HeidFw</a:t>
            </a:r>
            <a:endParaRPr lang="en-US" sz="1000" b="1" dirty="0">
              <a:solidFill>
                <a:schemeClr val="bg2">
                  <a:lumMod val="50000"/>
                </a:schemeClr>
              </a:solidFill>
              <a:effectLst/>
              <a:ea typeface="Calibri" panose="020F0502020204030204" pitchFamily="34" charset="0"/>
            </a:endParaRPr>
          </a:p>
        </p:txBody>
      </p:sp>
    </p:spTree>
    <p:extLst>
      <p:ext uri="{BB962C8B-B14F-4D97-AF65-F5344CB8AC3E}">
        <p14:creationId xmlns:p14="http://schemas.microsoft.com/office/powerpoint/2010/main" val="1437200072"/>
      </p:ext>
    </p:extLst>
  </p:cSld>
  <p:clrMapOvr>
    <a:masterClrMapping/>
  </p:clrMapOvr>
</p:sld>
</file>

<file path=ppt/theme/theme1.xml><?xml version="1.0" encoding="utf-8"?>
<a:theme xmlns:a="http://schemas.openxmlformats.org/drawingml/2006/main" name="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F1E2025FA696044849B3DEE416EE6D3" ma:contentTypeVersion="3" ma:contentTypeDescription="Criar um novo documento." ma:contentTypeScope="" ma:versionID="1f7cdbcc323fc45afb684191a54951e9">
  <xsd:schema xmlns:xsd="http://www.w3.org/2001/XMLSchema" xmlns:xs="http://www.w3.org/2001/XMLSchema" xmlns:p="http://schemas.microsoft.com/office/2006/metadata/properties" xmlns:ns2="c46ea7b2-f545-4bd3-accf-864afd716917" targetNamespace="http://schemas.microsoft.com/office/2006/metadata/properties" ma:root="true" ma:fieldsID="ca4de545a8d8be0e85df9ec4ad5bd28f" ns2:_="">
    <xsd:import namespace="c46ea7b2-f545-4bd3-accf-864afd71691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ea7b2-f545-4bd3-accf-864afd7169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DC0644-4010-45FB-AE43-C7C3244F0930}">
  <ds:schemaRefs>
    <ds:schemaRef ds:uri="http://schemas.microsoft.com/sharepoint/v3/contenttype/forms"/>
  </ds:schemaRefs>
</ds:datastoreItem>
</file>

<file path=customXml/itemProps2.xml><?xml version="1.0" encoding="utf-8"?>
<ds:datastoreItem xmlns:ds="http://schemas.openxmlformats.org/officeDocument/2006/customXml" ds:itemID="{B0EBBFB8-2E6D-47D8-982A-4B2C73A8A820}">
  <ds:schemaRef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c46ea7b2-f545-4bd3-accf-864afd716917"/>
    <ds:schemaRef ds:uri="http://purl.org/dc/terms/"/>
    <ds:schemaRef ds:uri="http://purl.org/dc/elements/1.1/"/>
  </ds:schemaRefs>
</ds:datastoreItem>
</file>

<file path=customXml/itemProps3.xml><?xml version="1.0" encoding="utf-8"?>
<ds:datastoreItem xmlns:ds="http://schemas.openxmlformats.org/officeDocument/2006/customXml" ds:itemID="{12B324B3-EB56-4BBC-A979-2D889F87BB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ea7b2-f545-4bd3-accf-864afd7169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23ec5e0-6e96-4a52-bf04-db829769f65f}" enabled="0" method="" siteId="{f23ec5e0-6e96-4a52-bf04-db829769f65f}" removed="1"/>
</clbl:labelList>
</file>

<file path=docProps/app.xml><?xml version="1.0" encoding="utf-8"?>
<Properties xmlns="http://schemas.openxmlformats.org/officeDocument/2006/extended-properties" xmlns:vt="http://schemas.openxmlformats.org/officeDocument/2006/docPropsVTypes">
  <TotalTime>9390</TotalTime>
  <Words>1498</Words>
  <Application>Microsoft Office PowerPoint</Application>
  <PresentationFormat>Panorámica</PresentationFormat>
  <Paragraphs>77</Paragraphs>
  <Slides>8</Slides>
  <Notes>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8</vt:i4>
      </vt:variant>
    </vt:vector>
  </HeadingPairs>
  <TitlesOfParts>
    <vt:vector size="16" baseType="lpstr">
      <vt:lpstr>ＭＳ Ｐゴシック</vt:lpstr>
      <vt:lpstr>Arial</vt:lpstr>
      <vt:lpstr>Calibri</vt:lpstr>
      <vt:lpstr>Conduit ITC Light</vt:lpstr>
      <vt:lpstr>Times New Roman</vt:lpstr>
      <vt:lpstr>Wingdings</vt:lpstr>
      <vt:lpstr>Modelo de apresentação personalizado</vt:lpstr>
      <vt:lpstr>Blank Presentation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Carla Romão</dc:creator>
  <cp:lastModifiedBy>Rosa María Molano Mohedano</cp:lastModifiedBy>
  <cp:revision>147</cp:revision>
  <dcterms:created xsi:type="dcterms:W3CDTF">2020-05-26T16:11:15Z</dcterms:created>
  <dcterms:modified xsi:type="dcterms:W3CDTF">2023-09-14T07:45:56Z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0x010100EF1E2025FA696044849B3DEE416EE6D3</vt:lpwstr>
  </property>
</Properties>
</file>